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6"/>
  </p:notesMasterIdLst>
  <p:sldIdLst>
    <p:sldId id="337" r:id="rId2"/>
    <p:sldId id="258" r:id="rId3"/>
    <p:sldId id="265" r:id="rId4"/>
    <p:sldId id="287" r:id="rId5"/>
    <p:sldId id="288" r:id="rId6"/>
    <p:sldId id="259" r:id="rId7"/>
    <p:sldId id="276" r:id="rId8"/>
    <p:sldId id="268" r:id="rId9"/>
    <p:sldId id="341" r:id="rId10"/>
    <p:sldId id="342" r:id="rId11"/>
    <p:sldId id="344" r:id="rId12"/>
    <p:sldId id="345" r:id="rId13"/>
    <p:sldId id="343" r:id="rId14"/>
    <p:sldId id="340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ADAF2"/>
    <a:srgbClr val="99FF33"/>
    <a:srgbClr val="ABE17F"/>
    <a:srgbClr val="FF9900"/>
    <a:srgbClr val="FE7C58"/>
    <a:srgbClr val="D49E6C"/>
    <a:srgbClr val="A65A6C"/>
    <a:srgbClr val="50BCB9"/>
    <a:srgbClr val="F79BC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86441" autoAdjust="0"/>
  </p:normalViewPr>
  <p:slideViewPr>
    <p:cSldViewPr>
      <p:cViewPr varScale="1">
        <p:scale>
          <a:sx n="74" d="100"/>
          <a:sy n="74" d="100"/>
        </p:scale>
        <p:origin x="-1546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08" y="-108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12364,6 тыс. рублей</c:v>
                </c:pt>
              </c:strCache>
            </c:strRef>
          </c:tx>
          <c:explosion val="25"/>
          <c:dLbls>
            <c:showVal val="1"/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доходы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1481.5</c:v>
                </c:pt>
                <c:pt idx="1">
                  <c:v>4.3</c:v>
                </c:pt>
                <c:pt idx="2">
                  <c:v>10878.8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доходы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</c:v>
                </c:pt>
                <c:pt idx="1">
                  <c:v>3.0000000000000009E-2</c:v>
                </c:pt>
                <c:pt idx="2">
                  <c:v>88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284.60000000000002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853.9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госпошлина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2.8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 на имущество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86.5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ЕСХН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1.2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земельный налог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252.5</c:v>
                </c:pt>
              </c:numCache>
            </c:numRef>
          </c:val>
        </c:ser>
        <c:axId val="80802560"/>
        <c:axId val="80804096"/>
      </c:barChart>
      <c:catAx>
        <c:axId val="80802560"/>
        <c:scaling>
          <c:orientation val="minMax"/>
        </c:scaling>
        <c:axPos val="b"/>
        <c:tickLblPos val="nextTo"/>
        <c:crossAx val="80804096"/>
        <c:crosses val="autoZero"/>
        <c:auto val="1"/>
        <c:lblAlgn val="ctr"/>
        <c:lblOffset val="100"/>
      </c:catAx>
      <c:valAx>
        <c:axId val="80804096"/>
        <c:scaling>
          <c:orientation val="minMax"/>
        </c:scaling>
        <c:axPos val="l"/>
        <c:majorGridlines/>
        <c:numFmt formatCode="General" sourceLinked="1"/>
        <c:tickLblPos val="nextTo"/>
        <c:crossAx val="8080256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err="1" smtClean="0"/>
              <a:t>Безводмездные</a:t>
            </a:r>
            <a:r>
              <a:rPr lang="ru-RU" dirty="0" smtClean="0"/>
              <a:t> поступления</a:t>
            </a:r>
            <a:r>
              <a:rPr lang="ru-RU" baseline="0" dirty="0" smtClean="0"/>
              <a:t> из Республиканского бюджета на </a:t>
            </a:r>
            <a:r>
              <a:rPr lang="ru-RU" dirty="0" smtClean="0"/>
              <a:t>2020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0.12986876640419948"/>
          <c:y val="0"/>
        </c:manualLayout>
      </c:layout>
    </c:title>
    <c:plotArea>
      <c:layout>
        <c:manualLayout>
          <c:layoutTarget val="inner"/>
          <c:xMode val="edge"/>
          <c:yMode val="edge"/>
          <c:x val="0.21157456012442891"/>
          <c:y val="0.24864283400852713"/>
          <c:w val="0.3874403373189465"/>
          <c:h val="0.6771715133720224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10750,9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9.6575653737727224E-2"/>
                  <c:y val="-1.6994706410181537E-3"/>
                </c:manualLayout>
              </c:layout>
              <c:tx>
                <c:rich>
                  <a:bodyPr/>
                  <a:lstStyle/>
                  <a:p>
                    <a:endParaRPr lang="ru-RU" dirty="0" smtClean="0"/>
                  </a:p>
                  <a:p>
                    <a:endParaRPr lang="ru-RU" dirty="0" smtClean="0"/>
                  </a:p>
                  <a:p>
                    <a:endParaRPr lang="ru-RU" dirty="0" smtClean="0"/>
                  </a:p>
                  <a:p>
                    <a:r>
                      <a:rPr lang="ru-RU" dirty="0" smtClean="0"/>
                      <a:t>127,9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7.9187323806746441E-3"/>
                  <c:y val="1.2009705799586923E-2"/>
                </c:manualLayout>
              </c:layout>
              <c:showVal val="1"/>
            </c:dLbl>
            <c:dLbl>
              <c:idx val="4"/>
              <c:layout>
                <c:manualLayout>
                  <c:x val="-9.4619422572178521E-3"/>
                  <c:y val="1.2009705799586923E-2"/>
                </c:manualLayout>
              </c:layout>
              <c:showVal val="1"/>
            </c:dLbl>
            <c:showVal val="1"/>
          </c:dLbls>
          <c:cat>
            <c:strRef>
              <c:f>Лист1!$A$2:$A$6</c:f>
              <c:strCache>
                <c:ptCount val="2"/>
                <c:pt idx="0">
                  <c:v>дотации</c:v>
                </c:pt>
                <c:pt idx="1">
                  <c:v>субвенции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10750.9</c:v>
                </c:pt>
                <c:pt idx="1">
                  <c:v>127.9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2"/>
                <c:pt idx="0">
                  <c:v>дотации</c:v>
                </c:pt>
                <c:pt idx="1">
                  <c:v>субвенции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firstSliceAng val="0"/>
      </c:pieChart>
      <c:spPr>
        <a:solidFill>
          <a:srgbClr val="66FFFF">
            <a:alpha val="82000"/>
          </a:srgbClr>
        </a:solidFill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83219439583940913"/>
          <c:y val="0.43176175129154032"/>
          <c:w val="0.16471918440750472"/>
          <c:h val="0.15183396074142125"/>
        </c:manualLayout>
      </c:layout>
    </c:legend>
    <c:plotVisOnly val="1"/>
    <c:dispBlanksAs val="zero"/>
  </c:chart>
  <c:spPr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500" baseline="0" dirty="0"/>
              <a:t>Структура расходов бюджета </a:t>
            </a:r>
            <a:r>
              <a:rPr lang="ru-RU" sz="1500" baseline="0" dirty="0" err="1"/>
              <a:t>Большесейского</a:t>
            </a:r>
            <a:r>
              <a:rPr lang="ru-RU" sz="1500" baseline="0" dirty="0"/>
              <a:t> сельсовета </a:t>
            </a:r>
            <a:r>
              <a:rPr lang="ru-RU" sz="1500" baseline="0" dirty="0" err="1"/>
              <a:t>Таштыпского</a:t>
            </a:r>
            <a:r>
              <a:rPr lang="ru-RU" sz="1500" baseline="0" dirty="0"/>
              <a:t> района Республики Хакасия на </a:t>
            </a:r>
            <a:r>
              <a:rPr lang="ru-RU" sz="1500" baseline="0" dirty="0" smtClean="0"/>
              <a:t>2020год </a:t>
            </a:r>
            <a:r>
              <a:rPr lang="ru-RU" sz="1500" baseline="0" dirty="0"/>
              <a:t>(тыс. руб.)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расходов бюджета Большесейского сельсовета Таштыпского района Республики Хакасия на 2019 год (тыс. руб.)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2739,5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126,9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219,8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1013,9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/>
                      <a:t>4304,2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mtClean="0"/>
                      <a:t>3548,4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mtClean="0"/>
                      <a:t>396,9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mtClean="0"/>
                      <a:t>15,0</a:t>
                    </a:r>
                    <a:endParaRPr lang="en-US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</c:v>
                </c:pt>
                <c:pt idx="6">
                  <c:v>социальная политика</c:v>
                </c:pt>
                <c:pt idx="7">
                  <c:v>физкультура и спорт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2739.5</c:v>
                </c:pt>
                <c:pt idx="1">
                  <c:v>126.9</c:v>
                </c:pt>
                <c:pt idx="2">
                  <c:v>219.8</c:v>
                </c:pt>
                <c:pt idx="3">
                  <c:v>1013.9</c:v>
                </c:pt>
                <c:pt idx="4">
                  <c:v>4304.2</c:v>
                </c:pt>
                <c:pt idx="5">
                  <c:v>3548.4</c:v>
                </c:pt>
                <c:pt idx="6">
                  <c:v>396.9</c:v>
                </c:pt>
                <c:pt idx="7">
                  <c:v>15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Доля программных и непрограммных расходов тыс. рублей</a:t>
            </a:r>
            <a:endParaRPr lang="ru-RU" dirty="0"/>
          </a:p>
        </c:rich>
      </c:tx>
      <c:layout/>
      <c:overlay val="1"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12042,2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322,4</a:t>
                    </a:r>
                  </a:p>
                </c:rich>
              </c:tx>
              <c:showVal val="1"/>
            </c:dLbl>
            <c:delete val="1"/>
          </c:dLbls>
          <c:cat>
            <c:strRef>
              <c:f>Лист1!$A$2:$A$5</c:f>
              <c:strCache>
                <c:ptCount val="2"/>
                <c:pt idx="0">
                  <c:v>програмные расходы</c:v>
                </c:pt>
                <c:pt idx="1">
                  <c:v>непрограмные расходы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12042.2</c:v>
                </c:pt>
                <c:pt idx="1">
                  <c:v>322.39999999999986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2"/>
                <c:pt idx="0">
                  <c:v>програмные расходы</c:v>
                </c:pt>
                <c:pt idx="1">
                  <c:v>непрограмные расходы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97.4</c:v>
                </c:pt>
                <c:pt idx="1">
                  <c:v>2.6</c:v>
                </c:pt>
              </c:numCache>
            </c:numRef>
          </c:val>
        </c:ser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494243948673083"/>
          <c:y val="0.1271712478961034"/>
          <c:w val="0.34131634587343262"/>
          <c:h val="0.49438284813184619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D1DB72-7F8F-4E2A-A00A-E83DF7CE947F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65EBFEF0-9C89-4A4C-BA89-C4D7B4B700F7}">
      <dgm:prSet phldrT="[Текст]" custT="1"/>
      <dgm:spPr>
        <a:solidFill>
          <a:schemeClr val="bg2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Доходы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9C8D859-E17A-44DB-B71C-33300E104F3E}" type="parTrans" cxnId="{803A8AB7-53BA-458D-A0C5-F5066F514936}">
      <dgm:prSet/>
      <dgm:spPr/>
      <dgm:t>
        <a:bodyPr/>
        <a:lstStyle/>
        <a:p>
          <a:endParaRPr lang="ru-RU"/>
        </a:p>
      </dgm:t>
    </dgm:pt>
    <dgm:pt modelId="{D36948F7-83BC-4220-85A0-DE21D57BD41D}" type="sibTrans" cxnId="{803A8AB7-53BA-458D-A0C5-F5066F514936}">
      <dgm:prSet/>
      <dgm:spPr>
        <a:solidFill>
          <a:srgbClr val="FFC000"/>
        </a:solidFill>
      </dgm:spPr>
      <dgm:t>
        <a:bodyPr/>
        <a:lstStyle/>
        <a:p>
          <a:endParaRPr lang="ru-RU" dirty="0"/>
        </a:p>
      </dgm:t>
    </dgm:pt>
    <dgm:pt modelId="{4E7CB679-5A70-4D19-B9FE-B35165ACC3D3}">
      <dgm:prSet phldrT="[Текст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D6E0D5E-B61E-4B9A-8F57-02B79F843522}" type="parTrans" cxnId="{E9122005-A3A9-453D-96BB-26288AC1EAD0}">
      <dgm:prSet/>
      <dgm:spPr/>
      <dgm:t>
        <a:bodyPr/>
        <a:lstStyle/>
        <a:p>
          <a:endParaRPr lang="ru-RU"/>
        </a:p>
      </dgm:t>
    </dgm:pt>
    <dgm:pt modelId="{FEA73179-04A7-4795-AF97-EAF1F3F2AA68}" type="sibTrans" cxnId="{E9122005-A3A9-453D-96BB-26288AC1EAD0}">
      <dgm:prSet/>
      <dgm:spPr>
        <a:solidFill>
          <a:srgbClr val="FFC000"/>
        </a:solidFill>
      </dgm:spPr>
      <dgm:t>
        <a:bodyPr/>
        <a:lstStyle/>
        <a:p>
          <a:endParaRPr lang="ru-RU" dirty="0"/>
        </a:p>
      </dgm:t>
    </dgm:pt>
    <dgm:pt modelId="{ADB1419B-AC29-439A-9A52-52A4D8AD4433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(-)Дефицит </a:t>
          </a:r>
          <a:r>
            <a:rPr lang="ru-RU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((+) Профицит</a:t>
          </a: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</a:p>
      </dgm:t>
    </dgm:pt>
    <dgm:pt modelId="{EDB616C3-BFB7-41B5-8C02-303B97B270E2}" type="parTrans" cxnId="{4AE357D3-33B3-46A7-BD7A-5DD6C6A615AD}">
      <dgm:prSet/>
      <dgm:spPr/>
      <dgm:t>
        <a:bodyPr/>
        <a:lstStyle/>
        <a:p>
          <a:endParaRPr lang="ru-RU"/>
        </a:p>
      </dgm:t>
    </dgm:pt>
    <dgm:pt modelId="{820FDBF0-55B4-432E-B5FC-EF777F1C7DF0}" type="sibTrans" cxnId="{4AE357D3-33B3-46A7-BD7A-5DD6C6A615AD}">
      <dgm:prSet/>
      <dgm:spPr/>
      <dgm:t>
        <a:bodyPr/>
        <a:lstStyle/>
        <a:p>
          <a:endParaRPr lang="ru-RU"/>
        </a:p>
      </dgm:t>
    </dgm:pt>
    <dgm:pt modelId="{22696057-B287-4EFB-96CD-3F248CB196C8}" type="pres">
      <dgm:prSet presAssocID="{6CD1DB72-7F8F-4E2A-A00A-E83DF7CE947F}" presName="linearFlow" presStyleCnt="0">
        <dgm:presLayoutVars>
          <dgm:dir/>
          <dgm:resizeHandles val="exact"/>
        </dgm:presLayoutVars>
      </dgm:prSet>
      <dgm:spPr/>
    </dgm:pt>
    <dgm:pt modelId="{7FAC88BC-C8FF-402F-AB2A-11AC4BBF48B7}" type="pres">
      <dgm:prSet presAssocID="{65EBFEF0-9C89-4A4C-BA89-C4D7B4B700F7}" presName="node" presStyleLbl="node1" presStyleIdx="0" presStyleCnt="3" custScaleX="154330" custScaleY="80140" custLinFactNeighborX="-79749" custLinFactNeighborY="19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F7D03-16FC-4BE4-943C-EE4202A7666A}" type="pres">
      <dgm:prSet presAssocID="{D36948F7-83BC-4220-85A0-DE21D57BD41D}" presName="spacerL" presStyleCnt="0"/>
      <dgm:spPr/>
    </dgm:pt>
    <dgm:pt modelId="{1816D16A-814C-4C22-A6CC-12105B3989BB}" type="pres">
      <dgm:prSet presAssocID="{D36948F7-83BC-4220-85A0-DE21D57BD41D}" presName="sibTrans" presStyleLbl="sibTrans2D1" presStyleIdx="0" presStyleCnt="2" custLinFactNeighborX="37387" custLinFactNeighborY="-4869"/>
      <dgm:spPr>
        <a:prstGeom prst="mathMinus">
          <a:avLst/>
        </a:prstGeom>
      </dgm:spPr>
      <dgm:t>
        <a:bodyPr/>
        <a:lstStyle/>
        <a:p>
          <a:endParaRPr lang="ru-RU"/>
        </a:p>
      </dgm:t>
    </dgm:pt>
    <dgm:pt modelId="{5A3AD51A-CA0C-4D60-85EB-AFC0F3AEFCE4}" type="pres">
      <dgm:prSet presAssocID="{D36948F7-83BC-4220-85A0-DE21D57BD41D}" presName="spacerR" presStyleCnt="0"/>
      <dgm:spPr/>
    </dgm:pt>
    <dgm:pt modelId="{32775538-2AC3-4373-B014-5A44732CBC7F}" type="pres">
      <dgm:prSet presAssocID="{4E7CB679-5A70-4D19-B9FE-B35165ACC3D3}" presName="node" presStyleLbl="node1" presStyleIdx="1" presStyleCnt="3" custScaleX="148453" custScaleY="77838" custLinFactNeighborX="3042" custLinFactNeighborY="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A2439C-BAC0-499A-8F57-8D66EBFA7D82}" type="pres">
      <dgm:prSet presAssocID="{FEA73179-04A7-4795-AF97-EAF1F3F2AA68}" presName="spacerL" presStyleCnt="0"/>
      <dgm:spPr/>
    </dgm:pt>
    <dgm:pt modelId="{4B955819-9EB5-4C61-BE5E-7CE7027DF3F0}" type="pres">
      <dgm:prSet presAssocID="{FEA73179-04A7-4795-AF97-EAF1F3F2AA68}" presName="sibTrans" presStyleLbl="sibTrans2D1" presStyleIdx="1" presStyleCnt="2"/>
      <dgm:spPr/>
      <dgm:t>
        <a:bodyPr/>
        <a:lstStyle/>
        <a:p>
          <a:endParaRPr lang="ru-RU"/>
        </a:p>
      </dgm:t>
    </dgm:pt>
    <dgm:pt modelId="{EE572389-320D-4E27-B728-8E274B326BA1}" type="pres">
      <dgm:prSet presAssocID="{FEA73179-04A7-4795-AF97-EAF1F3F2AA68}" presName="spacerR" presStyleCnt="0"/>
      <dgm:spPr/>
    </dgm:pt>
    <dgm:pt modelId="{A84245DF-C8CC-47D2-83AC-15EF153255E0}" type="pres">
      <dgm:prSet presAssocID="{ADB1419B-AC29-439A-9A52-52A4D8AD4433}" presName="node" presStyleLbl="node1" presStyleIdx="2" presStyleCnt="3" custScaleX="152634" custScaleY="86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3C5BE6-3F9F-4787-83BA-22BBE8810B5A}" type="presOf" srcId="{4E7CB679-5A70-4D19-B9FE-B35165ACC3D3}" destId="{32775538-2AC3-4373-B014-5A44732CBC7F}" srcOrd="0" destOrd="0" presId="urn:microsoft.com/office/officeart/2005/8/layout/equation1"/>
    <dgm:cxn modelId="{7DE1FED2-BBA8-4C55-8E02-449CDDC1BA1F}" type="presOf" srcId="{D36948F7-83BC-4220-85A0-DE21D57BD41D}" destId="{1816D16A-814C-4C22-A6CC-12105B3989BB}" srcOrd="0" destOrd="0" presId="urn:microsoft.com/office/officeart/2005/8/layout/equation1"/>
    <dgm:cxn modelId="{5F19968E-F718-4480-977A-791D9C3F8EEE}" type="presOf" srcId="{FEA73179-04A7-4795-AF97-EAF1F3F2AA68}" destId="{4B955819-9EB5-4C61-BE5E-7CE7027DF3F0}" srcOrd="0" destOrd="0" presId="urn:microsoft.com/office/officeart/2005/8/layout/equation1"/>
    <dgm:cxn modelId="{4AE357D3-33B3-46A7-BD7A-5DD6C6A615AD}" srcId="{6CD1DB72-7F8F-4E2A-A00A-E83DF7CE947F}" destId="{ADB1419B-AC29-439A-9A52-52A4D8AD4433}" srcOrd="2" destOrd="0" parTransId="{EDB616C3-BFB7-41B5-8C02-303B97B270E2}" sibTransId="{820FDBF0-55B4-432E-B5FC-EF777F1C7DF0}"/>
    <dgm:cxn modelId="{F5571108-2A51-45C5-A5AD-EEF27A3F7622}" type="presOf" srcId="{65EBFEF0-9C89-4A4C-BA89-C4D7B4B700F7}" destId="{7FAC88BC-C8FF-402F-AB2A-11AC4BBF48B7}" srcOrd="0" destOrd="0" presId="urn:microsoft.com/office/officeart/2005/8/layout/equation1"/>
    <dgm:cxn modelId="{0A1C237C-16BE-4250-AFAD-F35D47F5C7A7}" type="presOf" srcId="{ADB1419B-AC29-439A-9A52-52A4D8AD4433}" destId="{A84245DF-C8CC-47D2-83AC-15EF153255E0}" srcOrd="0" destOrd="0" presId="urn:microsoft.com/office/officeart/2005/8/layout/equation1"/>
    <dgm:cxn modelId="{8ED88ADC-2804-47A9-B1C6-88292282869B}" type="presOf" srcId="{6CD1DB72-7F8F-4E2A-A00A-E83DF7CE947F}" destId="{22696057-B287-4EFB-96CD-3F248CB196C8}" srcOrd="0" destOrd="0" presId="urn:microsoft.com/office/officeart/2005/8/layout/equation1"/>
    <dgm:cxn modelId="{803A8AB7-53BA-458D-A0C5-F5066F514936}" srcId="{6CD1DB72-7F8F-4E2A-A00A-E83DF7CE947F}" destId="{65EBFEF0-9C89-4A4C-BA89-C4D7B4B700F7}" srcOrd="0" destOrd="0" parTransId="{F9C8D859-E17A-44DB-B71C-33300E104F3E}" sibTransId="{D36948F7-83BC-4220-85A0-DE21D57BD41D}"/>
    <dgm:cxn modelId="{E9122005-A3A9-453D-96BB-26288AC1EAD0}" srcId="{6CD1DB72-7F8F-4E2A-A00A-E83DF7CE947F}" destId="{4E7CB679-5A70-4D19-B9FE-B35165ACC3D3}" srcOrd="1" destOrd="0" parTransId="{1D6E0D5E-B61E-4B9A-8F57-02B79F843522}" sibTransId="{FEA73179-04A7-4795-AF97-EAF1F3F2AA68}"/>
    <dgm:cxn modelId="{614F2DC5-BB86-477D-AA14-AF1B07F9D383}" type="presParOf" srcId="{22696057-B287-4EFB-96CD-3F248CB196C8}" destId="{7FAC88BC-C8FF-402F-AB2A-11AC4BBF48B7}" srcOrd="0" destOrd="0" presId="urn:microsoft.com/office/officeart/2005/8/layout/equation1"/>
    <dgm:cxn modelId="{C7711A36-30BD-4DCB-BBF7-CF4B23B1736E}" type="presParOf" srcId="{22696057-B287-4EFB-96CD-3F248CB196C8}" destId="{2E3F7D03-16FC-4BE4-943C-EE4202A7666A}" srcOrd="1" destOrd="0" presId="urn:microsoft.com/office/officeart/2005/8/layout/equation1"/>
    <dgm:cxn modelId="{DE970659-9A69-4E07-B122-8DE9F9E8A7D3}" type="presParOf" srcId="{22696057-B287-4EFB-96CD-3F248CB196C8}" destId="{1816D16A-814C-4C22-A6CC-12105B3989BB}" srcOrd="2" destOrd="0" presId="urn:microsoft.com/office/officeart/2005/8/layout/equation1"/>
    <dgm:cxn modelId="{863D60F4-4849-434C-92B5-69CD93B67CA4}" type="presParOf" srcId="{22696057-B287-4EFB-96CD-3F248CB196C8}" destId="{5A3AD51A-CA0C-4D60-85EB-AFC0F3AEFCE4}" srcOrd="3" destOrd="0" presId="urn:microsoft.com/office/officeart/2005/8/layout/equation1"/>
    <dgm:cxn modelId="{395FA55A-8C21-419F-A56C-9A99C1F84AA6}" type="presParOf" srcId="{22696057-B287-4EFB-96CD-3F248CB196C8}" destId="{32775538-2AC3-4373-B014-5A44732CBC7F}" srcOrd="4" destOrd="0" presId="urn:microsoft.com/office/officeart/2005/8/layout/equation1"/>
    <dgm:cxn modelId="{2E3635D4-C03C-4794-9968-B4CFEAE47A9D}" type="presParOf" srcId="{22696057-B287-4EFB-96CD-3F248CB196C8}" destId="{EDA2439C-BAC0-499A-8F57-8D66EBFA7D82}" srcOrd="5" destOrd="0" presId="urn:microsoft.com/office/officeart/2005/8/layout/equation1"/>
    <dgm:cxn modelId="{BB9AD2EE-CC9A-4334-A28C-E3A3F25ABC0A}" type="presParOf" srcId="{22696057-B287-4EFB-96CD-3F248CB196C8}" destId="{4B955819-9EB5-4C61-BE5E-7CE7027DF3F0}" srcOrd="6" destOrd="0" presId="urn:microsoft.com/office/officeart/2005/8/layout/equation1"/>
    <dgm:cxn modelId="{0A4D4F13-472C-46C0-BF13-1C7279B3E557}" type="presParOf" srcId="{22696057-B287-4EFB-96CD-3F248CB196C8}" destId="{EE572389-320D-4E27-B728-8E274B326BA1}" srcOrd="7" destOrd="0" presId="urn:microsoft.com/office/officeart/2005/8/layout/equation1"/>
    <dgm:cxn modelId="{091BE8F8-63B9-4C43-A43A-EAAD727B8CE2}" type="presParOf" srcId="{22696057-B287-4EFB-96CD-3F248CB196C8}" destId="{A84245DF-C8CC-47D2-83AC-15EF153255E0}" srcOrd="8" destOrd="0" presId="urn:microsoft.com/office/officeart/2005/8/layout/equati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AC88BC-C8FF-402F-AB2A-11AC4BBF48B7}">
      <dsp:nvSpPr>
        <dsp:cNvPr id="0" name=""/>
        <dsp:cNvSpPr/>
      </dsp:nvSpPr>
      <dsp:spPr>
        <a:xfrm>
          <a:off x="0" y="357196"/>
          <a:ext cx="1733696" cy="900268"/>
        </a:xfrm>
        <a:prstGeom prst="ellipse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Доходы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3894" y="489037"/>
        <a:ext cx="1225908" cy="636586"/>
      </dsp:txXfrm>
    </dsp:sp>
    <dsp:sp modelId="{1816D16A-814C-4C22-A6CC-12105B3989BB}">
      <dsp:nvSpPr>
        <dsp:cNvPr id="0" name=""/>
        <dsp:cNvSpPr/>
      </dsp:nvSpPr>
      <dsp:spPr>
        <a:xfrm>
          <a:off x="1860324" y="428316"/>
          <a:ext cx="651554" cy="651554"/>
        </a:xfrm>
        <a:prstGeom prst="mathMinus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1946687" y="677470"/>
        <a:ext cx="478828" cy="153246"/>
      </dsp:txXfrm>
    </dsp:sp>
    <dsp:sp modelId="{32775538-2AC3-4373-B014-5A44732CBC7F}">
      <dsp:nvSpPr>
        <dsp:cNvPr id="0" name=""/>
        <dsp:cNvSpPr/>
      </dsp:nvSpPr>
      <dsp:spPr>
        <a:xfrm>
          <a:off x="2571768" y="357196"/>
          <a:ext cx="1667675" cy="874408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15993" y="485250"/>
        <a:ext cx="1179225" cy="618300"/>
      </dsp:txXfrm>
    </dsp:sp>
    <dsp:sp modelId="{4B955819-9EB5-4C61-BE5E-7CE7027DF3F0}">
      <dsp:nvSpPr>
        <dsp:cNvPr id="0" name=""/>
        <dsp:cNvSpPr/>
      </dsp:nvSpPr>
      <dsp:spPr>
        <a:xfrm>
          <a:off x="4327886" y="460040"/>
          <a:ext cx="651554" cy="651554"/>
        </a:xfrm>
        <a:prstGeom prst="mathEqual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>
        <a:off x="4414249" y="594260"/>
        <a:ext cx="478828" cy="383114"/>
      </dsp:txXfrm>
    </dsp:sp>
    <dsp:sp modelId="{A84245DF-C8CC-47D2-83AC-15EF153255E0}">
      <dsp:nvSpPr>
        <dsp:cNvPr id="0" name=""/>
        <dsp:cNvSpPr/>
      </dsp:nvSpPr>
      <dsp:spPr>
        <a:xfrm>
          <a:off x="5070658" y="300073"/>
          <a:ext cx="1714643" cy="971489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(-)Дефицит </a:t>
          </a:r>
          <a:r>
            <a:rPr lang="ru-RU" sz="18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((+) Профицит</a:t>
          </a: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</a:p>
      </dsp:txBody>
      <dsp:txXfrm>
        <a:off x="5321762" y="442344"/>
        <a:ext cx="1212435" cy="686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226" tIns="45615" rIns="91226" bIns="456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226" tIns="45615" rIns="91226" bIns="45615" rtlCol="0"/>
          <a:lstStyle>
            <a:lvl1pPr algn="r">
              <a:defRPr sz="1200"/>
            </a:lvl1pPr>
          </a:lstStyle>
          <a:p>
            <a:fld id="{CB4F2643-AE9E-4D58-BEF5-D25B2A2173D4}" type="datetimeFigureOut">
              <a:rPr lang="ru-RU" smtClean="0"/>
              <a:pPr/>
              <a:t>03.07.2020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26" tIns="45615" rIns="91226" bIns="456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7"/>
            <a:ext cx="5438140" cy="4466987"/>
          </a:xfrm>
          <a:prstGeom prst="rect">
            <a:avLst/>
          </a:prstGeom>
        </p:spPr>
        <p:txBody>
          <a:bodyPr vert="horz" lIns="91226" tIns="45615" rIns="91226" bIns="456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226" tIns="45615" rIns="91226" bIns="456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1226" tIns="45615" rIns="91226" bIns="45615" rtlCol="0" anchor="b"/>
          <a:lstStyle>
            <a:lvl1pPr algn="r">
              <a:defRPr sz="1200"/>
            </a:lvl1pPr>
          </a:lstStyle>
          <a:p>
            <a:fld id="{18EC95F5-E847-40CD-AD27-713128D4D1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738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77538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1539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39221-65D1-4BE2-A89A-C72AE799859C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8C5D5-5FF2-4757-B72C-C7553F5B9328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77CF-9D89-4662-B143-6FB1393037E4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F9BD-73DF-4FD5-BDD2-D3C1C47192C2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87C7-8A7A-4010-B93A-D5CAF3BCDAE4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7B0C-3D1C-413F-8C28-C7EE2191D5DB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8152E-9A31-47D9-8721-1EC5DF376470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11BA2-58DB-4E0E-9AD0-487AFB5B2817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0F71-6AEB-4F90-8238-E6F43B611203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FFEB-A6C0-49F2-B96F-213B926993BE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51DC-EFAF-4EF3-B01F-C21AD5A37BB6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88A2BD6-A293-4F65-BB3C-79B219F9A613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928662" y="5857892"/>
            <a:ext cx="77153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д.Большая Сея 2020</a:t>
            </a:r>
          </a:p>
          <a:p>
            <a:pPr algn="ctr"/>
            <a:r>
              <a:rPr lang="ru-RU" b="1" dirty="0" smtClean="0"/>
              <a:t>г.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142976" y="857232"/>
            <a:ext cx="7072362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/>
                <a:latin typeface="Times New Roman" pitchFamily="18" charset="0"/>
                <a:cs typeface="Times New Roman" pitchFamily="18" charset="0"/>
              </a:rPr>
              <a:t>Администрация</a:t>
            </a:r>
            <a:r>
              <a:rPr lang="ru-RU" sz="2000" b="1" dirty="0" smtClean="0">
                <a:ln/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n/>
                <a:latin typeface="Times New Roman" pitchFamily="18" charset="0"/>
                <a:cs typeface="Times New Roman" pitchFamily="18" charset="0"/>
              </a:rPr>
              <a:t>Большесейского</a:t>
            </a:r>
            <a:r>
              <a:rPr lang="ru-RU" sz="2000" b="1" dirty="0" smtClean="0">
                <a:ln/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n/>
                <a:latin typeface="Times New Roman" pitchFamily="18" charset="0"/>
                <a:cs typeface="Times New Roman" pitchFamily="18" charset="0"/>
              </a:rPr>
              <a:t>сельсовета</a:t>
            </a:r>
            <a:endParaRPr lang="ru-RU" sz="2000" b="1" dirty="0">
              <a:ln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Заголовок 20"/>
          <p:cNvSpPr>
            <a:spLocks noGrp="1"/>
          </p:cNvSpPr>
          <p:nvPr>
            <p:ph type="ctrTitle"/>
          </p:nvPr>
        </p:nvSpPr>
        <p:spPr>
          <a:xfrm>
            <a:off x="500034" y="4714884"/>
            <a:ext cx="8229600" cy="714380"/>
          </a:xfr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0" dirty="0" smtClean="0">
                <a:solidFill>
                  <a:schemeClr val="tx1"/>
                </a:solidFill>
              </a:rPr>
              <a:t>Брошюра</a:t>
            </a:r>
            <a:endParaRPr lang="ru-RU" sz="3600" b="0" dirty="0">
              <a:solidFill>
                <a:schemeClr val="tx1"/>
              </a:solidFill>
            </a:endParaRPr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500034" y="1785926"/>
            <a:ext cx="8215370" cy="285752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sz="5400" dirty="0" smtClean="0"/>
          </a:p>
          <a:p>
            <a:r>
              <a:rPr lang="ru-RU" sz="6500" dirty="0" smtClean="0"/>
              <a:t>Бюджет для граждан</a:t>
            </a:r>
            <a:endParaRPr lang="ru-RU" sz="6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3200" dirty="0" smtClean="0"/>
              <a:t>Структура</a:t>
            </a:r>
            <a:r>
              <a:rPr lang="ru-RU" dirty="0" smtClean="0"/>
              <a:t> </a:t>
            </a:r>
            <a:r>
              <a:rPr lang="ru-RU" sz="3200" dirty="0" smtClean="0"/>
              <a:t>собственных доходов бюджета </a:t>
            </a:r>
            <a:r>
              <a:rPr lang="ru-RU" sz="2700" dirty="0" err="1" smtClean="0"/>
              <a:t>Большесейского</a:t>
            </a:r>
            <a:r>
              <a:rPr lang="ru-RU" sz="3200" dirty="0" smtClean="0"/>
              <a:t> сельсовета </a:t>
            </a:r>
            <a:r>
              <a:rPr lang="ru-RU" sz="3200" dirty="0" err="1" smtClean="0"/>
              <a:t>Таштыпского</a:t>
            </a:r>
            <a:r>
              <a:rPr lang="ru-RU" sz="3200" dirty="0" smtClean="0"/>
              <a:t> района Республики Хакасия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147248" cy="4608552"/>
          </a:xfrm>
        </p:spPr>
        <p:txBody>
          <a:bodyPr/>
          <a:lstStyle/>
          <a:p>
            <a:r>
              <a:rPr lang="ru-RU" sz="2400" dirty="0" smtClean="0"/>
              <a:t>Собственные доходы (налоговые и неналоговые) – 1481,5 тыс. рублей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2750198012"/>
              </p:ext>
            </p:extLst>
          </p:nvPr>
        </p:nvGraphicFramePr>
        <p:xfrm>
          <a:off x="1547664" y="2564904"/>
          <a:ext cx="643237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6386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параметры бюджета 2020 года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46848018"/>
              </p:ext>
            </p:extLst>
          </p:nvPr>
        </p:nvGraphicFramePr>
        <p:xfrm>
          <a:off x="539552" y="1556792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472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Администрация </a:t>
            </a:r>
            <a:r>
              <a:rPr lang="ru-RU" dirty="0" err="1" smtClean="0"/>
              <a:t>Большесейского</a:t>
            </a:r>
            <a:r>
              <a:rPr lang="ru-RU" dirty="0" smtClean="0"/>
              <a:t> сельсовета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84096268"/>
              </p:ext>
            </p:extLst>
          </p:nvPr>
        </p:nvGraphicFramePr>
        <p:xfrm>
          <a:off x="323528" y="1600200"/>
          <a:ext cx="8363272" cy="51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648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Доля </a:t>
            </a:r>
            <a:r>
              <a:rPr lang="ru-RU" sz="3200" dirty="0" err="1" smtClean="0"/>
              <a:t>програмных</a:t>
            </a:r>
            <a:r>
              <a:rPr lang="ru-RU" sz="3200" dirty="0" smtClean="0"/>
              <a:t> расходов в общем объеме расходов Республиканского бюджета Республики Хакасия на 2020 год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36033805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761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14290"/>
            <a:ext cx="8001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Большесейского сельсовета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7158" y="857232"/>
            <a:ext cx="8501122" cy="369332"/>
          </a:xfrm>
          <a:prstGeom prst="rect">
            <a:avLst/>
          </a:prstGeom>
          <a:solidFill>
            <a:schemeClr val="bg1"/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Контактная информация и обратная связь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7224" y="5572140"/>
            <a:ext cx="7929618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endParaRPr lang="ru-RU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71472" y="1500174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Брошюра подготовлена  Администрацией Большесейского сельсовета </a:t>
            </a:r>
            <a:r>
              <a:rPr lang="ru-RU" dirty="0" err="1" smtClean="0"/>
              <a:t>Таштыпского</a:t>
            </a:r>
            <a:r>
              <a:rPr lang="ru-RU" dirty="0" smtClean="0"/>
              <a:t> района  Республики Хакасия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85786" y="2000240"/>
            <a:ext cx="75009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Адрес:</a:t>
            </a:r>
            <a:r>
              <a:rPr lang="ru-RU" dirty="0" smtClean="0"/>
              <a:t> 655742, Республика Хакасия, </a:t>
            </a:r>
            <a:r>
              <a:rPr lang="ru-RU" dirty="0" err="1" smtClean="0"/>
              <a:t>Таштыпский</a:t>
            </a:r>
            <a:r>
              <a:rPr lang="ru-RU" dirty="0" smtClean="0"/>
              <a:t> район , с.Большая Сея, ул. Советская 15</a:t>
            </a:r>
          </a:p>
          <a:p>
            <a:r>
              <a:rPr lang="ru-RU" b="1" dirty="0" smtClean="0"/>
              <a:t>Электронная почта приемной:</a:t>
            </a:r>
            <a:endParaRPr lang="ru-RU" dirty="0" smtClean="0"/>
          </a:p>
          <a:p>
            <a:r>
              <a:rPr lang="ru-RU" b="1" dirty="0" smtClean="0"/>
              <a:t>Телефон приемной:8</a:t>
            </a:r>
            <a:r>
              <a:rPr lang="ru-RU" dirty="0" smtClean="0"/>
              <a:t> (39046)  2-55-44</a:t>
            </a:r>
          </a:p>
          <a:p>
            <a:r>
              <a:rPr lang="ru-RU" b="1" dirty="0" smtClean="0"/>
              <a:t>Режим работы:</a:t>
            </a:r>
            <a:endParaRPr lang="ru-RU" dirty="0" smtClean="0"/>
          </a:p>
          <a:p>
            <a:r>
              <a:rPr lang="ru-RU" dirty="0" smtClean="0"/>
              <a:t>Понедельник - пятница с 8:00 до 16:00.</a:t>
            </a:r>
          </a:p>
          <a:p>
            <a:r>
              <a:rPr lang="ru-RU" dirty="0" smtClean="0"/>
              <a:t>Перерыв с 12:00 до 13:00</a:t>
            </a:r>
          </a:p>
          <a:p>
            <a:r>
              <a:rPr lang="ru-RU" dirty="0" smtClean="0"/>
              <a:t>Выходные дни: суббота, воскресенье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50109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14290"/>
            <a:ext cx="8001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Большесейского сельсовета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14282" y="1357298"/>
            <a:ext cx="8429684" cy="14773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FF99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57200" algn="just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Бюджет для граждан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документ, содержащий основные положения закона о бюджете в доступной для широкого круга заинтересованных пользователей форме, разработанный в целях ознакомления граждан с основными целями, задачами бюджетной политики, планируемыми и достигнутыми результатами использования бюджетных средств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8363" y="3286124"/>
            <a:ext cx="8358246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57200" algn="just"/>
            <a:r>
              <a:rPr lang="ru-RU" b="1" dirty="0" smtClean="0"/>
              <a:t>Бюджет</a:t>
            </a:r>
            <a:r>
              <a:rPr lang="ru-RU" dirty="0" smtClean="0"/>
              <a:t> – форма образования и расходования денежных средств предназначенных для финансового обеспечения задач и функций государства и органов местного самоуправления.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нем отражены цели развития общества и запланированы расходы для их достижения.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Кроме того, бюджет – это обязательный для исполнения закон, являющийся основой системы контроля за сбором и эффективным расходованием бюджетных средств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0109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14290"/>
            <a:ext cx="80010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Большесейского сельсовета</a:t>
            </a:r>
          </a:p>
          <a:p>
            <a:pPr algn="ctr"/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28728" y="1285860"/>
            <a:ext cx="6429420" cy="40011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делится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1428728" y="2714620"/>
          <a:ext cx="6786610" cy="1571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1" name="Группа 40"/>
          <p:cNvGrpSpPr/>
          <p:nvPr/>
        </p:nvGrpSpPr>
        <p:grpSpPr>
          <a:xfrm>
            <a:off x="1928794" y="4357694"/>
            <a:ext cx="6429420" cy="928694"/>
            <a:chOff x="1571604" y="4357694"/>
            <a:chExt cx="6429420" cy="928694"/>
          </a:xfrm>
        </p:grpSpPr>
        <p:sp>
          <p:nvSpPr>
            <p:cNvPr id="33" name="Минус 32"/>
            <p:cNvSpPr/>
            <p:nvPr/>
          </p:nvSpPr>
          <p:spPr>
            <a:xfrm>
              <a:off x="1571604" y="4357694"/>
              <a:ext cx="571504" cy="428628"/>
            </a:xfrm>
            <a:prstGeom prst="mathMinus">
              <a:avLst/>
            </a:prstGeom>
            <a:solidFill>
              <a:srgbClr val="FFC000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357422" y="4357694"/>
              <a:ext cx="5643602" cy="369332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Дефицит (расходы больше доходов)</a:t>
              </a:r>
            </a:p>
          </p:txBody>
        </p:sp>
        <p:sp>
          <p:nvSpPr>
            <p:cNvPr id="36" name="Плюс 35"/>
            <p:cNvSpPr/>
            <p:nvPr/>
          </p:nvSpPr>
          <p:spPr>
            <a:xfrm>
              <a:off x="1571604" y="4857760"/>
              <a:ext cx="571504" cy="428628"/>
            </a:xfrm>
            <a:prstGeom prst="mathPlus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357422" y="4857760"/>
              <a:ext cx="5643602" cy="369332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Профицит (доходы больше расходов)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50109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14290"/>
            <a:ext cx="8001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Большесейского сельсовета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00100" y="1428736"/>
            <a:ext cx="792961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доходы бюджета - поступающие в бюджет денежные средства.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86050" y="857232"/>
            <a:ext cx="3929090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00100" y="2071678"/>
            <a:ext cx="792961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Доходы бюджета любого уровня состоят из налоговых и неналоговых доходов, а также безвозмездных поступлений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214414" y="3000372"/>
            <a:ext cx="1928826" cy="5715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857620" y="3000372"/>
            <a:ext cx="2143140" cy="57150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572264" y="3000372"/>
            <a:ext cx="2357454" cy="57150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</a:t>
            </a:r>
            <a:endParaRPr lang="ru-RU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2285984" y="2714620"/>
            <a:ext cx="5645984" cy="215108"/>
            <a:chOff x="1570810" y="2071678"/>
            <a:chExt cx="5645984" cy="215108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>
              <a:off x="1571604" y="2071678"/>
              <a:ext cx="5643602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1464447" y="2178835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4037009" y="2178041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7108843" y="2178041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Группа 27"/>
          <p:cNvGrpSpPr/>
          <p:nvPr/>
        </p:nvGrpSpPr>
        <p:grpSpPr>
          <a:xfrm rot="16200000">
            <a:off x="-606858" y="4821644"/>
            <a:ext cx="3429024" cy="215108"/>
            <a:chOff x="1570810" y="2071678"/>
            <a:chExt cx="5645984" cy="215108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>
              <a:off x="1571604" y="2071678"/>
              <a:ext cx="5643602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5400000">
              <a:off x="1464447" y="2178835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4037009" y="2178041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5400000">
              <a:off x="7108843" y="2178041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Группа 32"/>
          <p:cNvGrpSpPr/>
          <p:nvPr/>
        </p:nvGrpSpPr>
        <p:grpSpPr>
          <a:xfrm rot="16200000">
            <a:off x="2036348" y="4821644"/>
            <a:ext cx="3429024" cy="215108"/>
            <a:chOff x="1570810" y="2071678"/>
            <a:chExt cx="5645984" cy="215108"/>
          </a:xfrm>
        </p:grpSpPr>
        <p:cxnSp>
          <p:nvCxnSpPr>
            <p:cNvPr id="34" name="Прямая соединительная линия 33"/>
            <p:cNvCxnSpPr/>
            <p:nvPr/>
          </p:nvCxnSpPr>
          <p:spPr>
            <a:xfrm>
              <a:off x="1571604" y="2071678"/>
              <a:ext cx="5643602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5400000">
              <a:off x="1464447" y="2178835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5400000">
              <a:off x="4037009" y="2178041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5400000">
              <a:off x="7108843" y="2178041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37"/>
          <p:cNvGrpSpPr/>
          <p:nvPr/>
        </p:nvGrpSpPr>
        <p:grpSpPr>
          <a:xfrm rot="16200000">
            <a:off x="4786711" y="4857363"/>
            <a:ext cx="3357586" cy="215108"/>
            <a:chOff x="1570810" y="2071678"/>
            <a:chExt cx="5645984" cy="215108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>
              <a:off x="1571604" y="2071678"/>
              <a:ext cx="5643602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>
              <a:off x="1464447" y="2178835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5400000">
              <a:off x="4037009" y="2178041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7108843" y="2178041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Прямоугольник 45"/>
          <p:cNvSpPr/>
          <p:nvPr/>
        </p:nvSpPr>
        <p:spPr>
          <a:xfrm>
            <a:off x="1214414" y="3714752"/>
            <a:ext cx="2000264" cy="2928958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налог на прибыль организаций;</a:t>
            </a:r>
          </a:p>
          <a:p>
            <a:pPr lvl="0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налог на доходы физических лиц;</a:t>
            </a:r>
          </a:p>
          <a:p>
            <a:pPr lvl="0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налог на имущество организаций;</a:t>
            </a:r>
          </a:p>
          <a:p>
            <a:pPr lvl="0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иные налоговые доходы.</a:t>
            </a:r>
          </a:p>
          <a:p>
            <a:pPr lvl="0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857620" y="3643314"/>
            <a:ext cx="2143140" cy="300039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доходы от использования государственного имущества;</a:t>
            </a:r>
          </a:p>
          <a:p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доходы от платных услуг;</a:t>
            </a:r>
          </a:p>
          <a:p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штрафы за нарушения законодательства о налогах и сборах;</a:t>
            </a:r>
          </a:p>
          <a:p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иные неналоговые доходы.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572264" y="3643314"/>
            <a:ext cx="2357454" cy="300039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из федерального бюджета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дотации, субсидии, субвенции, </a:t>
            </a:r>
          </a:p>
          <a:p>
            <a:r>
              <a:rPr lang="ru-RU" sz="1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иные межбюджетные трансферты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от других бюджетов бюджетной системы ;</a:t>
            </a:r>
            <a:endParaRPr lang="ru-RU" sz="11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от государственных организаций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1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50109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14290"/>
            <a:ext cx="8001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Большесейского сельсовета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00232" y="1428736"/>
            <a:ext cx="557216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Доходы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бюджета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3" name="Line 13"/>
          <p:cNvSpPr>
            <a:spLocks noChangeShapeType="1"/>
          </p:cNvSpPr>
          <p:nvPr/>
        </p:nvSpPr>
        <p:spPr bwMode="auto">
          <a:xfrm rot="11973797" flipH="1" flipV="1">
            <a:off x="3572517" y="1904057"/>
            <a:ext cx="0" cy="857256"/>
          </a:xfrm>
          <a:prstGeom prst="line">
            <a:avLst/>
          </a:prstGeom>
          <a:noFill/>
          <a:ln w="79375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4" name="Line 13"/>
          <p:cNvSpPr>
            <a:spLocks noChangeShapeType="1"/>
          </p:cNvSpPr>
          <p:nvPr/>
        </p:nvSpPr>
        <p:spPr bwMode="auto">
          <a:xfrm rot="9132045" flipV="1">
            <a:off x="6065998" y="1894977"/>
            <a:ext cx="83838" cy="924903"/>
          </a:xfrm>
          <a:prstGeom prst="line">
            <a:avLst/>
          </a:prstGeom>
          <a:noFill/>
          <a:ln w="79375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5" name="Блок-схема: процесс 54"/>
          <p:cNvSpPr/>
          <p:nvPr/>
        </p:nvSpPr>
        <p:spPr>
          <a:xfrm>
            <a:off x="285720" y="2714620"/>
            <a:ext cx="4286280" cy="71438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Собственные</a:t>
            </a:r>
            <a:r>
              <a:rPr lang="ru-RU" sz="1400" b="1" dirty="0" smtClean="0"/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средства</a:t>
            </a:r>
            <a:r>
              <a:rPr lang="ru-RU" sz="1400" b="1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–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это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средства</a:t>
            </a:r>
            <a:r>
              <a:rPr lang="ru-RU" sz="1400" dirty="0" smtClean="0"/>
              <a:t>,  </a:t>
            </a:r>
            <a:r>
              <a:rPr lang="ru-RU" sz="1400" dirty="0" smtClean="0">
                <a:solidFill>
                  <a:schemeClr val="tx1"/>
                </a:solidFill>
              </a:rPr>
              <a:t>не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имеющие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определенной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цели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расходования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6" name="Блок-схема: процесс 55"/>
          <p:cNvSpPr/>
          <p:nvPr/>
        </p:nvSpPr>
        <p:spPr>
          <a:xfrm>
            <a:off x="4857752" y="2786058"/>
            <a:ext cx="4143404" cy="71438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Целевые</a:t>
            </a:r>
            <a:r>
              <a:rPr lang="ru-RU" sz="1400" b="1" dirty="0" smtClean="0"/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средства-</a:t>
            </a:r>
            <a:r>
              <a:rPr lang="ru-RU" sz="1400" b="1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это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средства</a:t>
            </a:r>
            <a:r>
              <a:rPr lang="ru-RU" sz="1400" dirty="0" smtClean="0"/>
              <a:t>, </a:t>
            </a:r>
            <a:r>
              <a:rPr lang="ru-RU" sz="1400" dirty="0" smtClean="0">
                <a:solidFill>
                  <a:schemeClr val="tx1"/>
                </a:solidFill>
              </a:rPr>
              <a:t>которые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должны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быть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израсходованы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строго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по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целевому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назначению</a:t>
            </a:r>
            <a:r>
              <a:rPr lang="ru-RU" sz="1400" dirty="0" smtClean="0"/>
              <a:t>.</a:t>
            </a:r>
            <a:endParaRPr lang="ru-RU" sz="1400" b="1" dirty="0"/>
          </a:p>
        </p:txBody>
      </p:sp>
      <p:grpSp>
        <p:nvGrpSpPr>
          <p:cNvPr id="60" name="Группа 39"/>
          <p:cNvGrpSpPr>
            <a:grpSpLocks/>
          </p:cNvGrpSpPr>
          <p:nvPr/>
        </p:nvGrpSpPr>
        <p:grpSpPr bwMode="auto">
          <a:xfrm>
            <a:off x="285720" y="3500438"/>
            <a:ext cx="3857652" cy="787399"/>
            <a:chOff x="1140594" y="3214686"/>
            <a:chExt cx="2431274" cy="1143802"/>
          </a:xfrm>
        </p:grpSpPr>
        <p:cxnSp>
          <p:nvCxnSpPr>
            <p:cNvPr id="61" name="Прямая соединительная линия 60"/>
            <p:cNvCxnSpPr/>
            <p:nvPr/>
          </p:nvCxnSpPr>
          <p:spPr>
            <a:xfrm>
              <a:off x="1142181" y="3857414"/>
              <a:ext cx="2428100" cy="2114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rot="5400000" flipH="1" flipV="1">
              <a:off x="2034340" y="3538165"/>
              <a:ext cx="646957" cy="0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rot="5400000" flipH="1" flipV="1">
              <a:off x="890850" y="4107158"/>
              <a:ext cx="501074" cy="1587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 rot="5400000" flipH="1" flipV="1">
              <a:off x="2106487" y="4107158"/>
              <a:ext cx="501074" cy="1587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 rot="5400000" flipH="1" flipV="1">
              <a:off x="3320538" y="4107158"/>
              <a:ext cx="501074" cy="1586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Прямоугольник 65"/>
          <p:cNvSpPr/>
          <p:nvPr/>
        </p:nvSpPr>
        <p:spPr>
          <a:xfrm>
            <a:off x="142844" y="4357694"/>
            <a:ext cx="1214446" cy="892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 cmpd="dbl"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dirty="0" smtClean="0"/>
              <a:t>Налоговые доходы</a:t>
            </a:r>
          </a:p>
          <a:p>
            <a:pPr algn="ctr">
              <a:defRPr/>
            </a:pPr>
            <a:endParaRPr lang="ru-RU" sz="20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1571604" y="4357694"/>
            <a:ext cx="142876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 cmpd="dbl"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dirty="0" smtClean="0"/>
              <a:t>Неналоговые доходы</a:t>
            </a:r>
          </a:p>
          <a:p>
            <a:pPr algn="ctr">
              <a:defRPr/>
            </a:pPr>
            <a:endParaRPr lang="ru-RU" sz="1600" dirty="0" smtClean="0"/>
          </a:p>
        </p:txBody>
      </p:sp>
      <p:sp>
        <p:nvSpPr>
          <p:cNvPr id="68" name="Прямоугольник 67"/>
          <p:cNvSpPr/>
          <p:nvPr/>
        </p:nvSpPr>
        <p:spPr>
          <a:xfrm>
            <a:off x="3143240" y="4357694"/>
            <a:ext cx="1500198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 cmpd="dbl"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 smtClean="0"/>
              <a:t>- дотации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выравнивание  бюджетной  обеспеченности;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 дотации на поддержку мер по обеспечению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сбалансирован-ности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бюджетов.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9" name="Группа 39"/>
          <p:cNvGrpSpPr>
            <a:grpSpLocks/>
          </p:cNvGrpSpPr>
          <p:nvPr/>
        </p:nvGrpSpPr>
        <p:grpSpPr bwMode="auto">
          <a:xfrm>
            <a:off x="5357818" y="3500438"/>
            <a:ext cx="3286148" cy="787399"/>
            <a:chOff x="1140594" y="3214686"/>
            <a:chExt cx="2431274" cy="1143802"/>
          </a:xfrm>
        </p:grpSpPr>
        <p:cxnSp>
          <p:nvCxnSpPr>
            <p:cNvPr id="70" name="Прямая соединительная линия 69"/>
            <p:cNvCxnSpPr/>
            <p:nvPr/>
          </p:nvCxnSpPr>
          <p:spPr>
            <a:xfrm>
              <a:off x="1142181" y="3857414"/>
              <a:ext cx="2428100" cy="2114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 rot="5400000" flipH="1" flipV="1">
              <a:off x="2034340" y="3538165"/>
              <a:ext cx="646957" cy="0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 rot="5400000" flipH="1" flipV="1">
              <a:off x="890850" y="4107158"/>
              <a:ext cx="501074" cy="1587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 rot="5400000" flipH="1" flipV="1">
              <a:off x="2106487" y="4107158"/>
              <a:ext cx="501074" cy="1587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 rot="5400000" flipH="1" flipV="1">
              <a:off x="3320538" y="4107158"/>
              <a:ext cx="501074" cy="1586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Прямоугольник 75"/>
          <p:cNvSpPr/>
          <p:nvPr/>
        </p:nvSpPr>
        <p:spPr>
          <a:xfrm>
            <a:off x="6215074" y="4500570"/>
            <a:ext cx="128588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 cmpd="dbl"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dirty="0" smtClean="0"/>
              <a:t>Субвенции </a:t>
            </a:r>
          </a:p>
          <a:p>
            <a:pPr algn="ctr">
              <a:defRPr/>
            </a:pPr>
            <a:endParaRPr lang="ru-RU" sz="1600" dirty="0" smtClean="0"/>
          </a:p>
        </p:txBody>
      </p:sp>
      <p:sp>
        <p:nvSpPr>
          <p:cNvPr id="77" name="Прямоугольник 76"/>
          <p:cNvSpPr/>
          <p:nvPr/>
        </p:nvSpPr>
        <p:spPr>
          <a:xfrm>
            <a:off x="4857752" y="4500570"/>
            <a:ext cx="121444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 cmpd="dbl"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dirty="0" smtClean="0"/>
              <a:t>Субсидии</a:t>
            </a:r>
          </a:p>
          <a:p>
            <a:pPr algn="ctr">
              <a:defRPr/>
            </a:pPr>
            <a:endParaRPr lang="ru-RU" sz="1600" dirty="0" smtClean="0"/>
          </a:p>
        </p:txBody>
      </p:sp>
      <p:sp>
        <p:nvSpPr>
          <p:cNvPr id="78" name="Прямоугольник 77"/>
          <p:cNvSpPr/>
          <p:nvPr/>
        </p:nvSpPr>
        <p:spPr>
          <a:xfrm>
            <a:off x="7786678" y="4572008"/>
            <a:ext cx="1357322" cy="7155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 cmpd="dbl"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50" dirty="0" smtClean="0"/>
              <a:t>Иные межбюджетные трансферты</a:t>
            </a:r>
            <a:endParaRPr lang="ru-RU" sz="1600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850109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14290"/>
            <a:ext cx="8001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Большесейского сельсовета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14612" y="785794"/>
            <a:ext cx="3357586" cy="369332"/>
          </a:xfrm>
          <a:prstGeom prst="rect">
            <a:avLst/>
          </a:prstGeom>
          <a:solidFill>
            <a:srgbClr val="99FF33"/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158" y="1357298"/>
            <a:ext cx="8572560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средства, предоставляемые одним бюджетом бюджетной системы Российской Федерации другому бюджету бюджетной системы Российской Федерации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00892" y="3071810"/>
            <a:ext cx="1428760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Субсидии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86248" y="3071810"/>
            <a:ext cx="1500198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Субвенции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000232" y="4000504"/>
            <a:ext cx="1714512" cy="12144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</a:rPr>
              <a:t>На поддержку мер по обеспечению </a:t>
            </a:r>
            <a:r>
              <a:rPr lang="ru-RU" sz="1400" dirty="0" err="1" smtClean="0">
                <a:solidFill>
                  <a:schemeClr val="tx1"/>
                </a:solidFill>
              </a:rPr>
              <a:t>сбаланси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рованности</a:t>
            </a:r>
            <a:r>
              <a:rPr lang="ru-RU" sz="1400" dirty="0" smtClean="0">
                <a:solidFill>
                  <a:schemeClr val="tx1"/>
                </a:solidFill>
              </a:rPr>
              <a:t> бюджетов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14282" y="4000504"/>
            <a:ext cx="1428792" cy="12144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На выравнивание  бюджетной  обеспеченности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42976" y="3071810"/>
            <a:ext cx="1428760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Дотации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ru-RU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929058" y="4071942"/>
            <a:ext cx="2214578" cy="12144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Предоставляются на финансирование «переданных» другим публично-правовым образованиям полномочий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643702" y="4071942"/>
            <a:ext cx="2143140" cy="12144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Предоставляются на условиях долевого софинансирования расходов других бюджетов</a:t>
            </a:r>
          </a:p>
        </p:txBody>
      </p:sp>
      <p:cxnSp>
        <p:nvCxnSpPr>
          <p:cNvPr id="42" name="Прямая со стрелкой 41"/>
          <p:cNvCxnSpPr>
            <a:stCxn id="27" idx="2"/>
            <a:endCxn id="21" idx="0"/>
          </p:cNvCxnSpPr>
          <p:nvPr/>
        </p:nvCxnSpPr>
        <p:spPr>
          <a:xfrm rot="16200000" flipH="1">
            <a:off x="2093130" y="3236146"/>
            <a:ext cx="528584" cy="1000132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27" idx="2"/>
            <a:endCxn id="24" idx="0"/>
          </p:cNvCxnSpPr>
          <p:nvPr/>
        </p:nvCxnSpPr>
        <p:spPr>
          <a:xfrm rot="5400000">
            <a:off x="1128725" y="3271873"/>
            <a:ext cx="528584" cy="928678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50109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 rot="5400000">
            <a:off x="4787108" y="3785396"/>
            <a:ext cx="571504" cy="1588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7451774" y="3763936"/>
            <a:ext cx="528584" cy="1588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Группа 39"/>
          <p:cNvGrpSpPr>
            <a:grpSpLocks/>
          </p:cNvGrpSpPr>
          <p:nvPr/>
        </p:nvGrpSpPr>
        <p:grpSpPr bwMode="auto">
          <a:xfrm>
            <a:off x="1785918" y="2214554"/>
            <a:ext cx="6215106" cy="787399"/>
            <a:chOff x="1140594" y="3214686"/>
            <a:chExt cx="2431274" cy="1143802"/>
          </a:xfrm>
          <a:effectLst>
            <a:glow rad="139700">
              <a:schemeClr val="bg1">
                <a:alpha val="40000"/>
              </a:schemeClr>
            </a:glow>
          </a:effectLst>
        </p:grpSpPr>
        <p:cxnSp>
          <p:nvCxnSpPr>
            <p:cNvPr id="38" name="Прямая соединительная линия 37"/>
            <p:cNvCxnSpPr/>
            <p:nvPr/>
          </p:nvCxnSpPr>
          <p:spPr>
            <a:xfrm>
              <a:off x="1142181" y="3857414"/>
              <a:ext cx="2428100" cy="2114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5400000" flipH="1" flipV="1">
              <a:off x="2034340" y="3538165"/>
              <a:ext cx="646957" cy="0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5400000" flipH="1" flipV="1">
              <a:off x="890850" y="4107158"/>
              <a:ext cx="501074" cy="1587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5400000" flipH="1" flipV="1">
              <a:off x="2106487" y="4107158"/>
              <a:ext cx="501074" cy="1587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5400000" flipH="1" flipV="1">
              <a:off x="3320538" y="4107158"/>
              <a:ext cx="501074" cy="1586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14290"/>
            <a:ext cx="8001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Большесейского сельсовета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14480" y="785794"/>
            <a:ext cx="6429420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Расходы бюджета по основным функциям государства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214414" y="1357298"/>
            <a:ext cx="721523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бюджета – выплачиваемые из бюджета денежные средства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071538" y="2071678"/>
            <a:ext cx="250033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Общегосударственные вопросы </a:t>
            </a:r>
            <a:endParaRPr lang="ru-RU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1071538" y="2428868"/>
            <a:ext cx="2500330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Первичный воинский учет</a:t>
            </a:r>
            <a:endParaRPr lang="ru-RU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1071538" y="2786058"/>
            <a:ext cx="2500330" cy="6155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Пожарная безопасность, гражданская оборона, предупреждение </a:t>
            </a:r>
            <a:r>
              <a:rPr lang="ru-RU" sz="1200" dirty="0" smtClean="0"/>
              <a:t>чрезвычайных ситуаций</a:t>
            </a:r>
            <a:endParaRPr lang="ru-RU" sz="1200" dirty="0"/>
          </a:p>
        </p:txBody>
      </p:sp>
      <p:sp>
        <p:nvSpPr>
          <p:cNvPr id="63" name="TextBox 62"/>
          <p:cNvSpPr txBox="1"/>
          <p:nvPr/>
        </p:nvSpPr>
        <p:spPr>
          <a:xfrm>
            <a:off x="1071538" y="3429000"/>
            <a:ext cx="250033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Национальная экономика</a:t>
            </a:r>
            <a:endParaRPr lang="ru-RU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1071538" y="3786190"/>
            <a:ext cx="2500330" cy="276999"/>
          </a:xfrm>
          <a:prstGeom prst="rect">
            <a:avLst/>
          </a:prstGeom>
          <a:solidFill>
            <a:srgbClr val="FADAF2"/>
          </a:solidFill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Жилищно-коммунальное хозяйство</a:t>
            </a:r>
            <a:endParaRPr lang="ru-RU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1071538" y="4143380"/>
            <a:ext cx="250033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Культура, кинематография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1071538" y="4500570"/>
            <a:ext cx="2500330" cy="276999"/>
          </a:xfrm>
          <a:prstGeom prst="rect">
            <a:avLst/>
          </a:prstGeom>
          <a:solidFill>
            <a:srgbClr val="A65A6C"/>
          </a:solidFill>
        </p:spPr>
        <p:txBody>
          <a:bodyPr wrap="square">
            <a:spAutoFit/>
          </a:bodyPr>
          <a:lstStyle/>
          <a:p>
            <a:r>
              <a:rPr lang="ru-RU" sz="1200" dirty="0" smtClean="0"/>
              <a:t>Социальная политика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1084464" y="4929198"/>
            <a:ext cx="2500330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1200" dirty="0" smtClean="0"/>
              <a:t>Физическая культура и спорт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50109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14290"/>
            <a:ext cx="8001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Большесейского сельсовета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71604" y="1142984"/>
            <a:ext cx="5643602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Стадии  формирования бюджета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596" y="1785926"/>
            <a:ext cx="8429684" cy="1077218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32000" algn="just"/>
            <a:r>
              <a:rPr lang="ru-RU" sz="1600" u="sng" dirty="0" smtClean="0">
                <a:solidFill>
                  <a:schemeClr val="bg2">
                    <a:lumMod val="25000"/>
                  </a:schemeClr>
                </a:solidFill>
              </a:rPr>
              <a:t>Бюджетный процесс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- это регламентированная законом деятельность органов государственной власти и местного самоуправления по составлению, рассмотрению, утверждению и исполнению бюджетов соответствующих уровней.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14876" y="3929066"/>
            <a:ext cx="4000528" cy="1077218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50000" algn="just"/>
            <a:r>
              <a:rPr lang="ru-RU" sz="1600" b="1" dirty="0" smtClean="0"/>
              <a:t>Проект бюджета составляется и утверждается сроком на три года - очередной финансовый и два последующих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0034" y="2786058"/>
            <a:ext cx="8358246" cy="369332"/>
          </a:xfrm>
          <a:prstGeom prst="rect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-400050" algn="ctr"/>
            <a:r>
              <a:rPr lang="ru-RU" b="1" dirty="0" smtClean="0"/>
              <a:t>Стадии формирования бюджета называются бюджетным процессом</a:t>
            </a: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1500166" y="3357562"/>
            <a:ext cx="2071702" cy="857256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составление проекта бюджета</a:t>
            </a:r>
          </a:p>
          <a:p>
            <a:pPr algn="ctr"/>
            <a:endParaRPr lang="ru-RU" dirty="0"/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1500166" y="4286256"/>
            <a:ext cx="2071702" cy="857256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рассмотрение и утверждение бюджета</a:t>
            </a:r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1500166" y="5214950"/>
            <a:ext cx="2071702" cy="857256"/>
          </a:xfrm>
          <a:prstGeom prst="flowChartAlternateProcess">
            <a:avLst/>
          </a:prstGeom>
          <a:solidFill>
            <a:srgbClr val="66FFFF"/>
          </a:solidFill>
          <a:ln w="28575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исполнение бюджета</a:t>
            </a:r>
          </a:p>
        </p:txBody>
      </p:sp>
      <p:grpSp>
        <p:nvGrpSpPr>
          <p:cNvPr id="19" name="Группа 18"/>
          <p:cNvGrpSpPr/>
          <p:nvPr/>
        </p:nvGrpSpPr>
        <p:grpSpPr>
          <a:xfrm rot="16200000">
            <a:off x="-250065" y="4464851"/>
            <a:ext cx="2714644" cy="500066"/>
            <a:chOff x="1570810" y="2071678"/>
            <a:chExt cx="5645984" cy="215108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>
              <a:off x="1571604" y="2071678"/>
              <a:ext cx="5643602" cy="1588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1464447" y="2178835"/>
              <a:ext cx="214314" cy="1588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4037009" y="2178041"/>
              <a:ext cx="214314" cy="1588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5400000">
              <a:off x="7108843" y="2178041"/>
              <a:ext cx="214314" cy="1588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50109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80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 бюджета </a:t>
            </a:r>
            <a:r>
              <a:rPr lang="ru-RU" sz="180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Большесейского</a:t>
            </a:r>
            <a:r>
              <a:rPr lang="ru-RU" sz="180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 сельсовета </a:t>
            </a:r>
            <a:r>
              <a:rPr lang="ru-RU" sz="180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Таштыпского</a:t>
            </a:r>
            <a:r>
              <a:rPr lang="ru-RU" sz="180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района Республики Хакасия  на </a:t>
            </a:r>
            <a:r>
              <a:rPr lang="ru-RU" sz="18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2020 </a:t>
            </a:r>
            <a:r>
              <a:rPr lang="ru-RU" sz="180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год (тыс. </a:t>
            </a:r>
            <a:r>
              <a:rPr lang="ru-RU" sz="18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рублей)</a:t>
            </a:r>
            <a:r>
              <a:rPr lang="ru-RU" sz="180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180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6519865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85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22817</TotalTime>
  <Words>685</Words>
  <Application>Microsoft Office PowerPoint</Application>
  <PresentationFormat>Экран (4:3)</PresentationFormat>
  <Paragraphs>140</Paragraphs>
  <Slides>14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Брошюра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Структура доходов  бюджета Большесейского  сельсовета Таштыпского района Республики Хакасия  на 2020 год (тыс. рублей) </vt:lpstr>
      <vt:lpstr>Структура собственных доходов бюджета Большесейского сельсовета Таштыпского района Республики Хакасия</vt:lpstr>
      <vt:lpstr>Основные параметры бюджета 2020 года</vt:lpstr>
      <vt:lpstr>Администрация Большесейского сельсовета</vt:lpstr>
      <vt:lpstr>Доля програмных расходов в общем объеме расходов Республиканского бюджета Республики Хакасия на 2020 год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Бухгалтерия</cp:lastModifiedBy>
  <cp:revision>2047</cp:revision>
  <dcterms:modified xsi:type="dcterms:W3CDTF">2020-07-03T14:59:17Z</dcterms:modified>
</cp:coreProperties>
</file>