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0" r:id="rId2"/>
  </p:sldIdLst>
  <p:sldSz cx="6858000" cy="9906000" type="A4"/>
  <p:notesSz cx="6808788" cy="9940925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6800" y="1342823"/>
            <a:ext cx="585186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764" y="9041197"/>
            <a:ext cx="2928633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endParaRPr lang="ru-RU" sz="9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F83436-F0CF-7F21-47AE-DFA8FF65D3D5}"/>
              </a:ext>
            </a:extLst>
          </p:cNvPr>
          <p:cNvSpPr txBox="1"/>
          <p:nvPr/>
        </p:nvSpPr>
        <p:spPr>
          <a:xfrm>
            <a:off x="296652" y="1100572"/>
            <a:ext cx="6300700" cy="73678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Налогообложение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имущества несовершеннолетних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граждан</a:t>
            </a:r>
          </a:p>
          <a:p>
            <a:pPr algn="ctr">
              <a:lnSpc>
                <a:spcPct val="114000"/>
              </a:lnSpc>
            </a:pPr>
            <a:endParaRPr lang="ru-RU" sz="900" b="1" i="1" dirty="0" smtClean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indent="354013" algn="just"/>
            <a:r>
              <a:rPr lang="ru-RU" sz="1400" dirty="0">
                <a:latin typeface="Times New Roman" pitchFamily="18" charset="0"/>
                <a:ea typeface="Golos Text" charset="0"/>
                <a:cs typeface="Times New Roman" pitchFamily="18" charset="0"/>
              </a:rPr>
              <a:t>Плательщиками имущественных налогов признаются физические лица любого возраста, обладающие правом собственности имущества. Среди владельцев недвижимого имущества могут быть несовершеннолетние дети, которые получили долю в праве собственности на недвижимость, приобретенную с использованием средств материнского капитала, или в порядке наследования.</a:t>
            </a:r>
          </a:p>
          <a:p>
            <a:pPr indent="354013" algn="just"/>
            <a:r>
              <a:rPr lang="ru-RU" sz="1400" dirty="0">
                <a:latin typeface="Times New Roman" pitchFamily="18" charset="0"/>
                <a:ea typeface="Golos Text" charset="0"/>
                <a:cs typeface="Times New Roman" pitchFamily="18" charset="0"/>
              </a:rPr>
              <a:t>Налог начисляется каждому собственнику независимо от возраста, соразмерно его доли в праве. Каждому формируется уведомление. Суммы налогов несовершеннолетних детей НЕ включаются в уведомления их родителей (или представителей). Оплачивать налоги за несовершеннолетнего ребенка, имеющего налогооблагаемое имущество, могут родители, усыновители, опекуны, попечители и иные лица. </a:t>
            </a:r>
          </a:p>
          <a:p>
            <a:pPr indent="354013" algn="just"/>
            <a:r>
              <a:rPr lang="ru-RU" sz="1400" dirty="0">
                <a:latin typeface="Times New Roman" pitchFamily="18" charset="0"/>
                <a:ea typeface="Golos Text" charset="0"/>
                <a:cs typeface="Times New Roman" pitchFamily="18" charset="0"/>
              </a:rPr>
              <a:t>Для получения полной и своевременной информации по уплате налогов за несовершеннолетнего ребенка налоговая служба рекомендует подключить его к сервису ФНС России «Личный кабинет налогоплательщика </a:t>
            </a:r>
            <a:r>
              <a:rPr lang="ru-RU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для физических лиц» </a:t>
            </a:r>
            <a:r>
              <a:rPr lang="ru-RU" sz="1400" dirty="0">
                <a:latin typeface="Times New Roman" pitchFamily="18" charset="0"/>
                <a:ea typeface="Golos Text" charset="0"/>
                <a:cs typeface="Times New Roman" pitchFamily="18" charset="0"/>
              </a:rPr>
              <a:t>и открыть «Семейный доступ».</a:t>
            </a:r>
          </a:p>
          <a:p>
            <a:pPr indent="354013" algn="just"/>
            <a:endParaRPr lang="ru-RU" sz="1400" dirty="0" smtClean="0">
              <a:latin typeface="Times New Roman" pitchFamily="18" charset="0"/>
              <a:ea typeface="Golos Text" charset="0"/>
              <a:cs typeface="Times New Roman" pitchFamily="18" charset="0"/>
            </a:endParaRPr>
          </a:p>
          <a:p>
            <a:pPr indent="354013" algn="just"/>
            <a:r>
              <a:rPr lang="ru-RU" sz="1400" b="1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. </a:t>
            </a:r>
          </a:p>
          <a:p>
            <a:pPr indent="354013" algn="just"/>
            <a:endParaRPr lang="ru-RU" sz="1400" dirty="0" smtClean="0">
              <a:latin typeface="Times New Roman" pitchFamily="18" charset="0"/>
              <a:ea typeface="Golos Text" charset="0"/>
              <a:cs typeface="Times New Roman" pitchFamily="18" charset="0"/>
            </a:endParaRPr>
          </a:p>
          <a:p>
            <a:pPr indent="354013" algn="just"/>
            <a:r>
              <a:rPr lang="ru-RU" sz="1400" dirty="0">
                <a:latin typeface="Times New Roman" pitchFamily="18" charset="0"/>
                <a:ea typeface="Golos Text" charset="0"/>
                <a:cs typeface="Times New Roman" pitchFamily="18" charset="0"/>
              </a:rPr>
              <a:t>В соответствии со статьей 407 НК РФ не платят налог на один объект недвижимости дети-инвалиды и дети, которые получают пенсию по случаю потери кормильца. </a:t>
            </a:r>
          </a:p>
          <a:p>
            <a:pPr indent="354013" algn="just"/>
            <a:r>
              <a:rPr lang="ru-RU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К льготной категории граждан относятся лица, принимающие </a:t>
            </a:r>
            <a:r>
              <a:rPr lang="ru-RU" sz="1400" dirty="0">
                <a:latin typeface="Times New Roman" pitchFamily="18" charset="0"/>
                <a:ea typeface="Golos Text" charset="0"/>
                <a:cs typeface="Times New Roman" pitchFamily="18" charset="0"/>
              </a:rPr>
              <a:t>(принимавшие) участие в специальной военной операции (далее - СВО) и члены их семей. К членам семей относятся, в том числе несовершеннолетние дети, дети старше 18 лет, ставшие инвалидами до достижения ими возраста 18 лет, дети в возрасте до 23 лет, обучающиеся в образовательных организациях по очной форме обучения.</a:t>
            </a:r>
          </a:p>
          <a:p>
            <a:pPr indent="354013" algn="just"/>
            <a:r>
              <a:rPr lang="ru-RU" sz="1400" dirty="0">
                <a:latin typeface="Times New Roman" pitchFamily="18" charset="0"/>
                <a:ea typeface="Golos Text" charset="0"/>
                <a:cs typeface="Times New Roman" pitchFamily="18" charset="0"/>
              </a:rPr>
              <a:t>Дополнительные льготы по имущественным налогам устанавливают представительные органы муниципальных образований, например, для многодетных </a:t>
            </a:r>
            <a:r>
              <a:rPr lang="ru-RU" sz="1400" dirty="0" smtClean="0">
                <a:latin typeface="Times New Roman" pitchFamily="18" charset="0"/>
                <a:ea typeface="Golos Text" charset="0"/>
                <a:cs typeface="Times New Roman" pitchFamily="18" charset="0"/>
              </a:rPr>
              <a:t>семей.</a:t>
            </a:r>
          </a:p>
          <a:p>
            <a:pPr indent="354013" algn="just"/>
            <a:endParaRPr lang="ru-RU" sz="1400" dirty="0">
              <a:latin typeface="Golos Text" charset="0"/>
              <a:ea typeface="Golos Text" charset="0"/>
            </a:endParaRPr>
          </a:p>
          <a:p>
            <a:pPr indent="354013" algn="just"/>
            <a:endParaRPr lang="ru-RU" sz="1400" dirty="0" smtClean="0">
              <a:latin typeface="Golos Text" charset="0"/>
              <a:ea typeface="Golos Text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6A6B6DA8-546E-8208-64F2-4439C7DF3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4670" y="8279571"/>
            <a:ext cx="1775445" cy="11795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38" y="8302589"/>
            <a:ext cx="116998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80" y="8279571"/>
            <a:ext cx="36961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4013" algn="just"/>
            <a:r>
              <a:rPr lang="ru-RU" sz="1400" i="1" dirty="0" smtClean="0">
                <a:solidFill>
                  <a:srgbClr val="57565A"/>
                </a:solidFill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sz="1400" i="1" dirty="0">
                <a:solidFill>
                  <a:srgbClr val="57565A"/>
                </a:solidFill>
                <a:latin typeface="Times New Roman" pitchFamily="18" charset="0"/>
                <a:cs typeface="Times New Roman" pitchFamily="18" charset="0"/>
              </a:rPr>
              <a:t>информация о налоговых льготах по имущественным налогам на сайте ФНС России в разделе  </a:t>
            </a:r>
            <a:r>
              <a:rPr lang="ru-RU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«Справочная информация о ставках и льготах </a:t>
            </a:r>
            <a:r>
              <a:rPr lang="ru-RU" sz="1400" i="1" dirty="0">
                <a:solidFill>
                  <a:srgbClr val="57565A"/>
                </a:solidFill>
                <a:latin typeface="Times New Roman" pitchFamily="18" charset="0"/>
                <a:cs typeface="Times New Roman" pitchFamily="18" charset="0"/>
              </a:rPr>
              <a:t>по имущественным</a:t>
            </a:r>
            <a:r>
              <a:rPr lang="en-US" sz="1400" i="1" dirty="0">
                <a:solidFill>
                  <a:srgbClr val="5756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solidFill>
                  <a:srgbClr val="57565A"/>
                </a:solidFill>
                <a:latin typeface="Times New Roman" pitchFamily="18" charset="0"/>
                <a:cs typeface="Times New Roman" pitchFamily="18" charset="0"/>
              </a:rPr>
              <a:t>налогам»</a:t>
            </a:r>
            <a:endParaRPr lang="ru-RU" sz="1400" dirty="0">
              <a:solidFill>
                <a:srgbClr val="57565A"/>
              </a:solidFill>
              <a:latin typeface="Golos Text" charset="0"/>
              <a:ea typeface="Golos Text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7" y="1481322"/>
            <a:ext cx="207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4" y="5376281"/>
            <a:ext cx="207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" y="4784497"/>
            <a:ext cx="6858000" cy="60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641" y="4784497"/>
            <a:ext cx="666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7565A"/>
                </a:solidFill>
                <a:latin typeface="Times New Roman" pitchFamily="18" charset="0"/>
                <a:ea typeface="Golos Text" charset="0"/>
                <a:cs typeface="Times New Roman" pitchFamily="18" charset="0"/>
              </a:rPr>
              <a:t>При исчислении имущественных налогов несовершеннолетним собственникам при наличии оснований предоставляют налоговые льготы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1" y="8302589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0776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165040</TotalTime>
  <Words>287</Words>
  <Application>Microsoft Office PowerPoint</Application>
  <PresentationFormat>Лист A4 (210x297 мм)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Times New Roman</vt:lpstr>
      <vt:lpstr>Golos Text</vt:lpstr>
      <vt:lpstr>Calibri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Петрук Наталья Николаевна</cp:lastModifiedBy>
  <cp:revision>1961</cp:revision>
  <cp:lastPrinted>2025-01-26T22:59:32Z</cp:lastPrinted>
  <dcterms:created xsi:type="dcterms:W3CDTF">2014-10-08T23:03:32Z</dcterms:created>
  <dcterms:modified xsi:type="dcterms:W3CDTF">2025-03-10T03:04:21Z</dcterms:modified>
</cp:coreProperties>
</file>