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40" r:id="rId2"/>
  </p:sldIdLst>
  <p:sldSz cx="6858000" cy="9906000" type="A4"/>
  <p:notesSz cx="6797675" cy="9928225"/>
  <p:embeddedFontLst>
    <p:embeddedFont>
      <p:font typeface="Golos Text" charset="0"/>
      <p:regular r:id="rId5"/>
      <p:bold r:id="rId6"/>
    </p:embeddedFont>
    <p:embeddedFont>
      <p:font typeface="Calibri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>
        <p:scale>
          <a:sx n="90" d="100"/>
          <a:sy n="90" d="100"/>
        </p:scale>
        <p:origin x="-3120" y="384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1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60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60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60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30092"/>
            <a:ext cx="2945660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2.sv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516800" y="1342823"/>
            <a:ext cx="5851861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 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065" y="8746703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1304764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6F83436-F0CF-7F21-47AE-DFA8FF65D3D5}"/>
              </a:ext>
            </a:extLst>
          </p:cNvPr>
          <p:cNvSpPr txBox="1"/>
          <p:nvPr/>
        </p:nvSpPr>
        <p:spPr>
          <a:xfrm>
            <a:off x="368658" y="1143172"/>
            <a:ext cx="6121457" cy="740279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1400" b="1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ЛЬГОТЫ  ПО ИМУЩЕСТВЕННЫМ НАЛОГАМ</a:t>
            </a:r>
            <a:endParaRPr lang="ru-RU" sz="900" b="1" i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  <a:p>
            <a:pPr algn="just">
              <a:lnSpc>
                <a:spcPct val="114000"/>
              </a:lnSpc>
            </a:pPr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Golos Text" panose="020B0604020202020204" charset="0"/>
                <a:cs typeface="Times New Roman" pitchFamily="18" charset="0"/>
              </a:rPr>
              <a:t>     </a:t>
            </a:r>
          </a:p>
          <a:p>
            <a:pPr algn="just">
              <a:lnSpc>
                <a:spcPct val="114000"/>
              </a:lnSpc>
            </a:pP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Golos Text" panose="020B0604020202020204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Golos Text" panose="020B0604020202020204" charset="0"/>
                <a:cs typeface="Times New Roman" pitchFamily="18" charset="0"/>
              </a:rPr>
              <a:t>    Налоговая льгота  - это полное или частичное освобождение от уплаты налога. В большинстве случаев льготы предоставляются в </a:t>
            </a:r>
            <a:r>
              <a:rPr lang="ru-RU" sz="1200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Golos Text" panose="020B0604020202020204" charset="0"/>
                <a:cs typeface="Times New Roman" pitchFamily="18" charset="0"/>
              </a:rPr>
              <a:t>беззаявительном</a:t>
            </a:r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Golos Text" panose="020B0604020202020204" charset="0"/>
                <a:cs typeface="Times New Roman" pitchFamily="18" charset="0"/>
              </a:rPr>
              <a:t> порядке. Информация поступает в налоговый орган в рамках межведомственного взаимодействия. </a:t>
            </a:r>
          </a:p>
          <a:p>
            <a:pPr algn="just">
              <a:lnSpc>
                <a:spcPct val="114000"/>
              </a:lnSpc>
            </a:pPr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Golos Text" panose="020B0604020202020204" charset="0"/>
                <a:cs typeface="Times New Roman" pitchFamily="18" charset="0"/>
              </a:rPr>
              <a:t>Налогоплательщику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Golos Text" charset="0"/>
                <a:cs typeface="Times New Roman" pitchFamily="18" charset="0"/>
              </a:rPr>
              <a:t>, у которого возникло право на льготу </a:t>
            </a:r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Golos Text" charset="0"/>
                <a:cs typeface="Times New Roman" pitchFamily="18" charset="0"/>
              </a:rPr>
              <a:t>не 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Golos Text" charset="0"/>
                <a:cs typeface="Times New Roman" pitchFamily="18" charset="0"/>
              </a:rPr>
              <a:t>нужно сообщать об этом в налоговый орган, поскольку эта информация уже имеется в ФНС России. </a:t>
            </a:r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Golos Text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14000"/>
              </a:lnSpc>
            </a:pP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Golos Text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Golos Text" charset="0"/>
                <a:cs typeface="Times New Roman" pitchFamily="18" charset="0"/>
              </a:rPr>
              <a:t>    </a:t>
            </a:r>
          </a:p>
          <a:p>
            <a:pPr algn="just">
              <a:lnSpc>
                <a:spcPct val="114000"/>
              </a:lnSpc>
            </a:pP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Golos Text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Golos Text" charset="0"/>
                <a:cs typeface="Times New Roman" pitchFamily="18" charset="0"/>
              </a:rPr>
              <a:t>   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Golos Text" panose="020B0604020202020204" charset="0"/>
                <a:cs typeface="Times New Roman" pitchFamily="18" charset="0"/>
              </a:rPr>
              <a:t>В 2025 году УФНС России по Республике Хакасия при подготовке к расчетам имущественных налогов в беззаявительном порядке предоставляются льготы:</a:t>
            </a:r>
          </a:p>
          <a:p>
            <a:pPr algn="just">
              <a:lnSpc>
                <a:spcPct val="114000"/>
              </a:lnSpc>
            </a:pPr>
            <a:endParaRPr lang="ru-RU" sz="1200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ea typeface="Golos Text" panose="020B0604020202020204" charset="0"/>
              <a:cs typeface="Times New Roman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Golos Text" panose="020B0604020202020204" charset="0"/>
                <a:cs typeface="Times New Roman" pitchFamily="18" charset="0"/>
              </a:rPr>
              <a:t> юридическим лицам </a:t>
            </a:r>
          </a:p>
          <a:p>
            <a:pPr algn="just">
              <a:lnSpc>
                <a:spcPct val="114000"/>
              </a:lnSpc>
            </a:pPr>
            <a:r>
              <a:rPr lang="ru-RU" sz="1200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Golos Text" charset="0"/>
                <a:cs typeface="Times New Roman" pitchFamily="18" charset="0"/>
              </a:rPr>
              <a:t>по </a:t>
            </a:r>
            <a:r>
              <a:rPr lang="ru-RU" sz="1200" i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Golos Text" charset="0"/>
                <a:cs typeface="Times New Roman" pitchFamily="18" charset="0"/>
              </a:rPr>
              <a:t>транспортному налогу 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Golos Text" charset="0"/>
                <a:cs typeface="Times New Roman" pitchFamily="18" charset="0"/>
              </a:rPr>
              <a:t>организациям -  сельскохозяйственным товаропроизводителям, собственникам транспортных средств с электрическими </a:t>
            </a:r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Golos Text" charset="0"/>
                <a:cs typeface="Times New Roman" pitchFamily="18" charset="0"/>
              </a:rPr>
              <a:t>двигателями; </a:t>
            </a:r>
          </a:p>
          <a:p>
            <a:pPr algn="just">
              <a:lnSpc>
                <a:spcPct val="114000"/>
              </a:lnSpc>
            </a:pPr>
            <a:r>
              <a:rPr lang="ru-RU" sz="1200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Golos Text" charset="0"/>
                <a:cs typeface="Times New Roman" pitchFamily="18" charset="0"/>
              </a:rPr>
              <a:t>по </a:t>
            </a:r>
            <a:r>
              <a:rPr lang="ru-RU" sz="1200" i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Golos Text" charset="0"/>
                <a:cs typeface="Times New Roman" pitchFamily="18" charset="0"/>
              </a:rPr>
              <a:t>земельному налогу </a:t>
            </a:r>
            <a:r>
              <a:rPr lang="ru-RU" sz="1200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Golos Text" charset="0"/>
                <a:cs typeface="Times New Roman" pitchFamily="18" charset="0"/>
              </a:rPr>
              <a:t>  </a:t>
            </a:r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Golos Text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Golos Text" charset="0"/>
                <a:cs typeface="Times New Roman" pitchFamily="18" charset="0"/>
              </a:rPr>
              <a:t>муниципальным, казенным и бюджетным учреждениям на основании решений местных органов власти</a:t>
            </a:r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Golos Text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14000"/>
              </a:lnSpc>
            </a:pPr>
            <a:endParaRPr lang="ru-RU" sz="1200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ea typeface="Golos Text" charset="0"/>
              <a:cs typeface="Times New Roman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Golos Text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Golos Text" charset="0"/>
                <a:cs typeface="Times New Roman" pitchFamily="18" charset="0"/>
              </a:rPr>
              <a:t>физическим лицам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Golos Text" charset="0"/>
                <a:cs typeface="Times New Roman" pitchFamily="18" charset="0"/>
              </a:rPr>
              <a:t> </a:t>
            </a:r>
            <a:r>
              <a:rPr lang="x-none" sz="120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Golos Text" charset="0"/>
                <a:cs typeface="Times New Roman" pitchFamily="18" charset="0"/>
              </a:rPr>
              <a:t> </a:t>
            </a:r>
            <a:r>
              <a:rPr lang="x-none" sz="120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Golos Text" charset="0"/>
                <a:cs typeface="Times New Roman" pitchFamily="18" charset="0"/>
              </a:rPr>
              <a:t>таким как пенсионеры, предпенсионеры, инвалиды, лица, имеющие трех и более несовершеннолетних детей, ветераны боевых </a:t>
            </a:r>
            <a:r>
              <a:rPr lang="x-none" sz="120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Golos Text" charset="0"/>
                <a:cs typeface="Times New Roman" pitchFamily="18" charset="0"/>
              </a:rPr>
              <a:t>действий</a:t>
            </a:r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Golos Text" charset="0"/>
                <a:cs typeface="Times New Roman" pitchFamily="18" charset="0"/>
              </a:rPr>
              <a:t>, лица, принимающие (принимавши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Golos Text" charset="0"/>
                <a:cs typeface="Times New Roman" pitchFamily="18" charset="0"/>
              </a:rPr>
              <a:t>е</a:t>
            </a:r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Golos Text" charset="0"/>
                <a:cs typeface="Times New Roman" pitchFamily="18" charset="0"/>
              </a:rPr>
              <a:t>) 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Golos Text" charset="0"/>
                <a:cs typeface="Times New Roman" pitchFamily="18" charset="0"/>
              </a:rPr>
              <a:t>участие в специальной военной операции (СВО), и </a:t>
            </a:r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Golos Text" charset="0"/>
                <a:cs typeface="Times New Roman" pitchFamily="18" charset="0"/>
              </a:rPr>
              <a:t>член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Golos Text" charset="0"/>
                <a:cs typeface="Times New Roman" pitchFamily="18" charset="0"/>
              </a:rPr>
              <a:t>ы</a:t>
            </a:r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Golos Text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Golos Text" charset="0"/>
                <a:cs typeface="Times New Roman" pitchFamily="18" charset="0"/>
              </a:rPr>
              <a:t>их </a:t>
            </a:r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Golos Text" charset="0"/>
                <a:cs typeface="Times New Roman" pitchFamily="18" charset="0"/>
              </a:rPr>
              <a:t>семей.</a:t>
            </a:r>
          </a:p>
          <a:p>
            <a:pPr algn="just">
              <a:lnSpc>
                <a:spcPct val="114000"/>
              </a:lnSpc>
            </a:pP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Golos Text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Golos Text" charset="0"/>
                <a:cs typeface="Times New Roman" pitchFamily="18" charset="0"/>
              </a:rPr>
              <a:t>    </a:t>
            </a:r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Golos Text" pitchFamily="34" charset="0"/>
                <a:cs typeface="Times New Roman" pitchFamily="18" charset="0"/>
              </a:rPr>
              <a:t>Если 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Golos Text" pitchFamily="34" charset="0"/>
                <a:cs typeface="Times New Roman" pitchFamily="18" charset="0"/>
              </a:rPr>
              <a:t>налоговая льгота не учтена в налоговом органе, налогоплательщик вправе </a:t>
            </a:r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Golos Text" pitchFamily="34" charset="0"/>
                <a:cs typeface="Times New Roman" pitchFamily="18" charset="0"/>
              </a:rPr>
              <a:t>самостоятельно обратиться 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Golos Text" pitchFamily="34" charset="0"/>
                <a:cs typeface="Times New Roman" pitchFamily="18" charset="0"/>
              </a:rPr>
              <a:t>с заявлением о предоставлении </a:t>
            </a:r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Golos Text" pitchFamily="34" charset="0"/>
                <a:cs typeface="Times New Roman" pitchFamily="18" charset="0"/>
              </a:rPr>
              <a:t>льготы с  документами-основаниями 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Golos Text" pitchFamily="34" charset="0"/>
                <a:cs typeface="Times New Roman" pitchFamily="18" charset="0"/>
              </a:rPr>
              <a:t>для её предоставления</a:t>
            </a:r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Golos Text" pitchFamily="34" charset="0"/>
                <a:cs typeface="Times New Roman" pitchFamily="18" charset="0"/>
              </a:rPr>
              <a:t>.</a:t>
            </a:r>
            <a:r>
              <a:rPr lang="ru-RU" sz="1200" dirty="0">
                <a:solidFill>
                  <a:srgbClr val="57565A">
                    <a:lumMod val="75000"/>
                  </a:srgbClr>
                </a:solidFill>
                <a:latin typeface="Times New Roman" pitchFamily="18" charset="0"/>
                <a:ea typeface="Golos Text" pitchFamily="34" charset="0"/>
                <a:cs typeface="Times New Roman" pitchFamily="18" charset="0"/>
              </a:rPr>
              <a:t> </a:t>
            </a:r>
            <a:endParaRPr lang="ru-RU" sz="1200" dirty="0" smtClean="0">
              <a:solidFill>
                <a:srgbClr val="57565A">
                  <a:lumMod val="75000"/>
                </a:srgbClr>
              </a:solidFill>
              <a:latin typeface="Times New Roman" pitchFamily="18" charset="0"/>
              <a:ea typeface="Golos Text" pitchFamily="34" charset="0"/>
              <a:cs typeface="Times New Roman" pitchFamily="18" charset="0"/>
            </a:endParaRPr>
          </a:p>
          <a:p>
            <a:pPr algn="just">
              <a:lnSpc>
                <a:spcPct val="114000"/>
              </a:lnSpc>
            </a:pPr>
            <a:endParaRPr lang="ru-RU" sz="1200" dirty="0">
              <a:solidFill>
                <a:srgbClr val="57565A">
                  <a:lumMod val="75000"/>
                </a:srgbClr>
              </a:solidFill>
              <a:latin typeface="Times New Roman" pitchFamily="18" charset="0"/>
              <a:ea typeface="Golos Text" pitchFamily="34" charset="0"/>
              <a:cs typeface="Times New Roman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ru-RU" sz="1200" dirty="0" smtClean="0">
                <a:solidFill>
                  <a:srgbClr val="57565A">
                    <a:lumMod val="75000"/>
                  </a:srgbClr>
                </a:solidFill>
                <a:latin typeface="Times New Roman" pitchFamily="18" charset="0"/>
                <a:ea typeface="Golos Text" charset="0"/>
                <a:cs typeface="Times New Roman" pitchFamily="18" charset="0"/>
              </a:rPr>
              <a:t> индивидуальным предпринимателям</a:t>
            </a:r>
            <a:r>
              <a:rPr lang="ru-RU" sz="1200" dirty="0">
                <a:solidFill>
                  <a:srgbClr val="57565A">
                    <a:lumMod val="75000"/>
                  </a:srgbClr>
                </a:solidFill>
                <a:latin typeface="Times New Roman" pitchFamily="18" charset="0"/>
                <a:ea typeface="Golos Text" charset="0"/>
                <a:cs typeface="Times New Roman" pitchFamily="18" charset="0"/>
              </a:rPr>
              <a:t>, применяющим специальные налоговые режимы, </a:t>
            </a:r>
            <a:r>
              <a:rPr lang="ru-RU" sz="1200" dirty="0" smtClean="0">
                <a:solidFill>
                  <a:srgbClr val="57565A">
                    <a:lumMod val="75000"/>
                  </a:srgbClr>
                </a:solidFill>
                <a:latin typeface="Times New Roman" pitchFamily="18" charset="0"/>
                <a:ea typeface="Golos Text" pitchFamily="34" charset="0"/>
                <a:cs typeface="Times New Roman" pitchFamily="18" charset="0"/>
              </a:rPr>
              <a:t>в </a:t>
            </a:r>
            <a:r>
              <a:rPr lang="ru-RU" sz="1200" dirty="0">
                <a:solidFill>
                  <a:srgbClr val="57565A">
                    <a:lumMod val="75000"/>
                  </a:srgbClr>
                </a:solidFill>
                <a:latin typeface="Times New Roman" pitchFamily="18" charset="0"/>
                <a:ea typeface="Golos Text" pitchFamily="34" charset="0"/>
                <a:cs typeface="Times New Roman" pitchFamily="18" charset="0"/>
              </a:rPr>
              <a:t>случае использования в своей деятельности </a:t>
            </a:r>
            <a:r>
              <a:rPr lang="ru-RU" sz="1200" dirty="0" smtClean="0">
                <a:solidFill>
                  <a:srgbClr val="57565A">
                    <a:lumMod val="75000"/>
                  </a:srgbClr>
                </a:solidFill>
                <a:latin typeface="Times New Roman" pitchFamily="18" charset="0"/>
                <a:ea typeface="Golos Text" pitchFamily="34" charset="0"/>
                <a:cs typeface="Times New Roman" pitchFamily="18" charset="0"/>
              </a:rPr>
              <a:t>имущества, </a:t>
            </a:r>
            <a:r>
              <a:rPr lang="ru-RU" sz="1200" dirty="0" smtClean="0">
                <a:solidFill>
                  <a:srgbClr val="57565A">
                    <a:lumMod val="75000"/>
                  </a:srgbClr>
                </a:solidFill>
                <a:latin typeface="Times New Roman" pitchFamily="18" charset="0"/>
                <a:ea typeface="Golos Text" charset="0"/>
                <a:cs typeface="Times New Roman" pitchFamily="18" charset="0"/>
              </a:rPr>
              <a:t>требуется </a:t>
            </a:r>
            <a:r>
              <a:rPr lang="ru-RU" sz="1200" dirty="0">
                <a:solidFill>
                  <a:srgbClr val="57565A">
                    <a:lumMod val="75000"/>
                  </a:srgbClr>
                </a:solidFill>
                <a:latin typeface="Times New Roman" pitchFamily="18" charset="0"/>
                <a:ea typeface="Golos Text" charset="0"/>
                <a:cs typeface="Times New Roman" pitchFamily="18" charset="0"/>
              </a:rPr>
              <a:t>ежегодное предоставление заявления о праве на льготу для того, чтобы не уплачивать налог за такое имущество. </a:t>
            </a:r>
            <a:endParaRPr lang="ru-RU" sz="1200" dirty="0" smtClean="0">
              <a:solidFill>
                <a:srgbClr val="57565A">
                  <a:lumMod val="75000"/>
                </a:srgbClr>
              </a:solidFill>
              <a:latin typeface="Times New Roman" pitchFamily="18" charset="0"/>
              <a:ea typeface="Golos Text" charset="0"/>
              <a:cs typeface="Times New Roman" pitchFamily="18" charset="0"/>
            </a:endParaRPr>
          </a:p>
          <a:p>
            <a:pPr algn="just">
              <a:lnSpc>
                <a:spcPct val="114000"/>
              </a:lnSpc>
            </a:pPr>
            <a:endParaRPr lang="ru-RU" sz="1200" dirty="0" smtClean="0">
              <a:solidFill>
                <a:srgbClr val="57565A">
                  <a:lumMod val="75000"/>
                </a:srgbClr>
              </a:solidFill>
              <a:latin typeface="Times New Roman" pitchFamily="18" charset="0"/>
              <a:ea typeface="Golos Text" pitchFamily="34" charset="0"/>
              <a:cs typeface="Times New Roman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ru-RU" sz="1200" dirty="0">
                <a:solidFill>
                  <a:srgbClr val="57565A">
                    <a:lumMod val="75000"/>
                  </a:srgbClr>
                </a:solidFill>
                <a:latin typeface="Times New Roman" pitchFamily="18" charset="0"/>
                <a:ea typeface="Golos Text" pitchFamily="34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57565A">
                    <a:lumMod val="75000"/>
                  </a:srgbClr>
                </a:solidFill>
                <a:latin typeface="Times New Roman" pitchFamily="18" charset="0"/>
                <a:ea typeface="Golos Text" pitchFamily="34" charset="0"/>
                <a:cs typeface="Times New Roman" pitchFamily="18" charset="0"/>
              </a:rPr>
              <a:t>     Заявление </a:t>
            </a:r>
            <a:r>
              <a:rPr lang="ru-RU" sz="1200" dirty="0">
                <a:solidFill>
                  <a:srgbClr val="57565A">
                    <a:lumMod val="75000"/>
                  </a:srgbClr>
                </a:solidFill>
                <a:latin typeface="Times New Roman" pitchFamily="18" charset="0"/>
                <a:ea typeface="Golos Text" pitchFamily="34" charset="0"/>
                <a:cs typeface="Times New Roman" pitchFamily="18" charset="0"/>
              </a:rPr>
              <a:t>рекомендуется представить </a:t>
            </a:r>
            <a:r>
              <a:rPr lang="ru-RU" sz="1200" b="1" dirty="0">
                <a:solidFill>
                  <a:srgbClr val="57565A">
                    <a:lumMod val="75000"/>
                  </a:srgbClr>
                </a:solidFill>
                <a:latin typeface="Times New Roman" pitchFamily="18" charset="0"/>
                <a:ea typeface="Golos Text" pitchFamily="34" charset="0"/>
                <a:cs typeface="Times New Roman" pitchFamily="18" charset="0"/>
              </a:rPr>
              <a:t>до 1 апреля 202</a:t>
            </a:r>
            <a:r>
              <a:rPr lang="en-US" sz="1200" b="1" dirty="0">
                <a:solidFill>
                  <a:srgbClr val="57565A">
                    <a:lumMod val="75000"/>
                  </a:srgbClr>
                </a:solidFill>
                <a:latin typeface="Times New Roman" pitchFamily="18" charset="0"/>
                <a:ea typeface="Golos Text" pitchFamily="34" charset="0"/>
                <a:cs typeface="Times New Roman" pitchFamily="18" charset="0"/>
              </a:rPr>
              <a:t>5</a:t>
            </a:r>
            <a:r>
              <a:rPr lang="ru-RU" sz="1200" b="1" dirty="0">
                <a:solidFill>
                  <a:srgbClr val="57565A">
                    <a:lumMod val="75000"/>
                  </a:srgbClr>
                </a:solidFill>
                <a:latin typeface="Times New Roman" pitchFamily="18" charset="0"/>
                <a:ea typeface="Golos Text" pitchFamily="34" charset="0"/>
                <a:cs typeface="Times New Roman" pitchFamily="18" charset="0"/>
              </a:rPr>
              <a:t> года  </a:t>
            </a:r>
            <a:r>
              <a:rPr lang="ru-RU" sz="1200" dirty="0">
                <a:solidFill>
                  <a:srgbClr val="57565A">
                    <a:lumMod val="75000"/>
                  </a:srgbClr>
                </a:solidFill>
                <a:latin typeface="Times New Roman" pitchFamily="18" charset="0"/>
                <a:ea typeface="Golos Text" pitchFamily="34" charset="0"/>
                <a:cs typeface="Times New Roman" pitchFamily="18" charset="0"/>
              </a:rPr>
              <a:t>до начала кампании по массовому расчету имущественных налогов за 202</a:t>
            </a:r>
            <a:r>
              <a:rPr lang="en-US" sz="1200" dirty="0">
                <a:solidFill>
                  <a:srgbClr val="57565A">
                    <a:lumMod val="75000"/>
                  </a:srgbClr>
                </a:solidFill>
                <a:latin typeface="Times New Roman" pitchFamily="18" charset="0"/>
                <a:ea typeface="Golos Text" pitchFamily="34" charset="0"/>
                <a:cs typeface="Times New Roman" pitchFamily="18" charset="0"/>
              </a:rPr>
              <a:t>4</a:t>
            </a:r>
            <a:r>
              <a:rPr lang="ru-RU" sz="1200" dirty="0">
                <a:solidFill>
                  <a:srgbClr val="57565A">
                    <a:lumMod val="75000"/>
                  </a:srgbClr>
                </a:solidFill>
                <a:latin typeface="Times New Roman" pitchFamily="18" charset="0"/>
                <a:ea typeface="Golos Text" pitchFamily="34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57565A">
                    <a:lumMod val="75000"/>
                  </a:srgbClr>
                </a:solidFill>
                <a:latin typeface="Times New Roman" pitchFamily="18" charset="0"/>
                <a:ea typeface="Golos Text" pitchFamily="34" charset="0"/>
                <a:cs typeface="Times New Roman" pitchFamily="18" charset="0"/>
              </a:rPr>
              <a:t>год.</a:t>
            </a:r>
          </a:p>
          <a:p>
            <a:pPr algn="just">
              <a:lnSpc>
                <a:spcPct val="114000"/>
              </a:lnSpc>
            </a:pPr>
            <a:r>
              <a:rPr lang="ru-RU" sz="1200" dirty="0">
                <a:solidFill>
                  <a:srgbClr val="57565A">
                    <a:lumMod val="75000"/>
                  </a:srgbClr>
                </a:solidFill>
                <a:latin typeface="Times New Roman" pitchFamily="18" charset="0"/>
                <a:ea typeface="Golos Text" pitchFamily="34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57565A">
                    <a:lumMod val="75000"/>
                  </a:srgbClr>
                </a:solidFill>
                <a:latin typeface="Times New Roman" pitchFamily="18" charset="0"/>
                <a:ea typeface="Golos Text" pitchFamily="34" charset="0"/>
                <a:cs typeface="Times New Roman" pitchFamily="18" charset="0"/>
              </a:rPr>
              <a:t>     Подать </a:t>
            </a:r>
            <a:r>
              <a:rPr lang="ru-RU" sz="1200" dirty="0">
                <a:solidFill>
                  <a:srgbClr val="57565A">
                    <a:lumMod val="75000"/>
                  </a:srgbClr>
                </a:solidFill>
                <a:latin typeface="Times New Roman" pitchFamily="18" charset="0"/>
                <a:ea typeface="Golos Text" pitchFamily="34" charset="0"/>
                <a:cs typeface="Times New Roman" pitchFamily="18" charset="0"/>
              </a:rPr>
              <a:t>заявление </a:t>
            </a:r>
            <a:r>
              <a:rPr lang="ru-RU" sz="1200" dirty="0" smtClean="0">
                <a:solidFill>
                  <a:srgbClr val="57565A">
                    <a:lumMod val="75000"/>
                  </a:srgbClr>
                </a:solidFill>
                <a:latin typeface="Times New Roman" pitchFamily="18" charset="0"/>
                <a:ea typeface="Golos Text" pitchFamily="34" charset="0"/>
                <a:cs typeface="Times New Roman" pitchFamily="18" charset="0"/>
              </a:rPr>
              <a:t>удобнее дистанционно  </a:t>
            </a:r>
            <a:r>
              <a:rPr lang="ru-RU" sz="1200" dirty="0">
                <a:solidFill>
                  <a:srgbClr val="57565A">
                    <a:lumMod val="75000"/>
                  </a:srgbClr>
                </a:solidFill>
                <a:latin typeface="Times New Roman" pitchFamily="18" charset="0"/>
                <a:ea typeface="Golos Text" pitchFamily="34" charset="0"/>
                <a:cs typeface="Times New Roman" pitchFamily="18" charset="0"/>
              </a:rPr>
              <a:t>с помощью интернет - сервиса «Личный кабинет налогоплательщика для физических лиц</a:t>
            </a:r>
            <a:r>
              <a:rPr lang="ru-RU" sz="1200" dirty="0" smtClean="0">
                <a:solidFill>
                  <a:srgbClr val="57565A">
                    <a:lumMod val="75000"/>
                  </a:srgbClr>
                </a:solidFill>
                <a:latin typeface="Times New Roman" pitchFamily="18" charset="0"/>
                <a:ea typeface="Golos Text" pitchFamily="34" charset="0"/>
                <a:cs typeface="Times New Roman" pitchFamily="18" charset="0"/>
              </a:rPr>
              <a:t>».</a:t>
            </a:r>
          </a:p>
          <a:p>
            <a:pPr algn="just">
              <a:lnSpc>
                <a:spcPct val="114000"/>
              </a:lnSpc>
            </a:pPr>
            <a:endParaRPr lang="ru-RU" sz="1200" dirty="0">
              <a:solidFill>
                <a:srgbClr val="57565A">
                  <a:lumMod val="75000"/>
                </a:srgbClr>
              </a:solidFill>
              <a:latin typeface="Times New Roman" pitchFamily="18" charset="0"/>
              <a:ea typeface="Golos Text" pitchFamily="34" charset="0"/>
              <a:cs typeface="Times New Roman" pitchFamily="18" charset="0"/>
            </a:endParaRPr>
          </a:p>
          <a:p>
            <a:pPr lvl="0" indent="542925">
              <a:lnSpc>
                <a:spcPct val="114000"/>
              </a:lnSpc>
              <a:tabLst>
                <a:tab pos="447675" algn="l"/>
              </a:tabLst>
            </a:pPr>
            <a:r>
              <a:rPr lang="ru-RU" sz="1200" dirty="0" smtClean="0">
                <a:solidFill>
                  <a:srgbClr val="57565A">
                    <a:lumMod val="75000"/>
                  </a:srgbClr>
                </a:solidFill>
                <a:latin typeface="Times New Roman" pitchFamily="18" charset="0"/>
                <a:ea typeface="Golos Text" charset="0"/>
                <a:cs typeface="Times New Roman" pitchFamily="18" charset="0"/>
              </a:rPr>
              <a:t> </a:t>
            </a:r>
            <a:r>
              <a:rPr lang="en-US" sz="1200" dirty="0">
                <a:solidFill>
                  <a:srgbClr val="57565A">
                    <a:lumMod val="75000"/>
                  </a:srgbClr>
                </a:solidFill>
                <a:latin typeface="Times New Roman" pitchFamily="18" charset="0"/>
                <a:ea typeface="Golos Text" pitchFamily="34" charset="0"/>
                <a:cs typeface="Times New Roman" pitchFamily="18" charset="0"/>
              </a:rPr>
              <a:t>	</a:t>
            </a:r>
            <a:endParaRPr lang="ru-RU" sz="1200" dirty="0">
              <a:solidFill>
                <a:srgbClr val="57565A"/>
              </a:solidFill>
              <a:latin typeface="Times New Roman" pitchFamily="18" charset="0"/>
              <a:ea typeface="Golos Text" charset="0"/>
              <a:cs typeface="Times New Roman" pitchFamily="18" charset="0"/>
            </a:endParaRPr>
          </a:p>
          <a:p>
            <a:pPr indent="542925" algn="just">
              <a:lnSpc>
                <a:spcPct val="114000"/>
              </a:lnSpc>
            </a:pPr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Golos Text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xmlns="" id="{6A6B6DA8-546E-8208-64F2-4439C7DF33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797152" y="7829676"/>
            <a:ext cx="1775445" cy="11795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743" y="7653300"/>
            <a:ext cx="43753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Вся 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информация о налоговых льготах по имущественным налогам на сайте ФНС России в разделе  </a:t>
            </a:r>
            <a:r>
              <a:rPr lang="ru-RU" sz="1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«Справочная информация о ставках и </a:t>
            </a:r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льготах по имущественным</a:t>
            </a:r>
            <a:r>
              <a:rPr lang="ru-RU" sz="1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налогам</a:t>
            </a:r>
            <a:r>
              <a:rPr lang="ru-RU" sz="1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/>
              <a:t>	</a:t>
            </a:r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653" y="7881399"/>
            <a:ext cx="1165462" cy="1159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89" y="3404828"/>
            <a:ext cx="207169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89" y="4614235"/>
            <a:ext cx="20796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81" y="6083858"/>
            <a:ext cx="2127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307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165141</TotalTime>
  <Words>98</Words>
  <Application>Microsoft Office PowerPoint</Application>
  <PresentationFormat>Лист A4 (210x297 мм)</PresentationFormat>
  <Paragraphs>28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Times New Roman</vt:lpstr>
      <vt:lpstr>Golos Text</vt:lpstr>
      <vt:lpstr>Calibri</vt:lpstr>
      <vt:lpstr>Open Sans Light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Петрук Наталья Николаевна</cp:lastModifiedBy>
  <cp:revision>1964</cp:revision>
  <cp:lastPrinted>2025-01-21T07:20:54Z</cp:lastPrinted>
  <dcterms:created xsi:type="dcterms:W3CDTF">2014-10-08T23:03:32Z</dcterms:created>
  <dcterms:modified xsi:type="dcterms:W3CDTF">2025-03-10T03:03:26Z</dcterms:modified>
</cp:coreProperties>
</file>